
<file path=[Content_Types].xml><?xml version="1.0" encoding="utf-8"?>
<Types xmlns="http://schemas.openxmlformats.org/package/2006/content-types">
  <Default Extension="png" ContentType="image/png"/>
  <Default Extension="emf" ContentType="image/x-emf"/>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5"/>
  </p:sldMasterIdLst>
  <p:notesMasterIdLst>
    <p:notesMasterId r:id="rId61"/>
  </p:notesMasterIdLst>
  <p:sldIdLst>
    <p:sldId id="256" r:id="rId6"/>
    <p:sldId id="344" r:id="rId7"/>
    <p:sldId id="345" r:id="rId8"/>
    <p:sldId id="346" r:id="rId9"/>
    <p:sldId id="257" r:id="rId10"/>
    <p:sldId id="299" r:id="rId11"/>
    <p:sldId id="259" r:id="rId12"/>
    <p:sldId id="300" r:id="rId13"/>
    <p:sldId id="301" r:id="rId14"/>
    <p:sldId id="261" r:id="rId15"/>
    <p:sldId id="324" r:id="rId16"/>
    <p:sldId id="262" r:id="rId17"/>
    <p:sldId id="325" r:id="rId18"/>
    <p:sldId id="263" r:id="rId19"/>
    <p:sldId id="302" r:id="rId20"/>
    <p:sldId id="264" r:id="rId21"/>
    <p:sldId id="265" r:id="rId22"/>
    <p:sldId id="327" r:id="rId23"/>
    <p:sldId id="266" r:id="rId24"/>
    <p:sldId id="267" r:id="rId25"/>
    <p:sldId id="330" r:id="rId26"/>
    <p:sldId id="329" r:id="rId27"/>
    <p:sldId id="268" r:id="rId28"/>
    <p:sldId id="269" r:id="rId29"/>
    <p:sldId id="331" r:id="rId30"/>
    <p:sldId id="270" r:id="rId31"/>
    <p:sldId id="355" r:id="rId32"/>
    <p:sldId id="358" r:id="rId33"/>
    <p:sldId id="271" r:id="rId34"/>
    <p:sldId id="336" r:id="rId35"/>
    <p:sldId id="353" r:id="rId36"/>
    <p:sldId id="354" r:id="rId37"/>
    <p:sldId id="348" r:id="rId38"/>
    <p:sldId id="357" r:id="rId39"/>
    <p:sldId id="287" r:id="rId40"/>
    <p:sldId id="288" r:id="rId41"/>
    <p:sldId id="338" r:id="rId42"/>
    <p:sldId id="289" r:id="rId43"/>
    <p:sldId id="290" r:id="rId44"/>
    <p:sldId id="310" r:id="rId45"/>
    <p:sldId id="309" r:id="rId46"/>
    <p:sldId id="311" r:id="rId47"/>
    <p:sldId id="292" r:id="rId48"/>
    <p:sldId id="293" r:id="rId49"/>
    <p:sldId id="304" r:id="rId50"/>
    <p:sldId id="340" r:id="rId51"/>
    <p:sldId id="294" r:id="rId52"/>
    <p:sldId id="341" r:id="rId53"/>
    <p:sldId id="295" r:id="rId54"/>
    <p:sldId id="342" r:id="rId55"/>
    <p:sldId id="343" r:id="rId56"/>
    <p:sldId id="297" r:id="rId57"/>
    <p:sldId id="298" r:id="rId58"/>
    <p:sldId id="351" r:id="rId59"/>
    <p:sldId id="352"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BC5794-FF97-44B9-AD08-FDE8374C403F}">
          <p14:sldIdLst>
            <p14:sldId id="256"/>
            <p14:sldId id="344"/>
            <p14:sldId id="345"/>
            <p14:sldId id="346"/>
            <p14:sldId id="257"/>
            <p14:sldId id="299"/>
            <p14:sldId id="259"/>
            <p14:sldId id="300"/>
            <p14:sldId id="301"/>
            <p14:sldId id="261"/>
            <p14:sldId id="324"/>
            <p14:sldId id="262"/>
            <p14:sldId id="325"/>
            <p14:sldId id="263"/>
            <p14:sldId id="302"/>
            <p14:sldId id="264"/>
            <p14:sldId id="265"/>
            <p14:sldId id="327"/>
            <p14:sldId id="266"/>
            <p14:sldId id="267"/>
            <p14:sldId id="330"/>
            <p14:sldId id="329"/>
            <p14:sldId id="268"/>
            <p14:sldId id="269"/>
            <p14:sldId id="331"/>
            <p14:sldId id="270"/>
            <p14:sldId id="355"/>
            <p14:sldId id="358"/>
            <p14:sldId id="271"/>
            <p14:sldId id="336"/>
            <p14:sldId id="353"/>
            <p14:sldId id="354"/>
            <p14:sldId id="348"/>
            <p14:sldId id="357"/>
            <p14:sldId id="287"/>
            <p14:sldId id="288"/>
            <p14:sldId id="338"/>
            <p14:sldId id="289"/>
            <p14:sldId id="290"/>
            <p14:sldId id="310"/>
            <p14:sldId id="309"/>
          </p14:sldIdLst>
        </p14:section>
        <p14:section name="Untitled Section" id="{0B574CBD-F058-42EF-840D-B09E49345CF0}">
          <p14:sldIdLst>
            <p14:sldId id="311"/>
            <p14:sldId id="292"/>
            <p14:sldId id="293"/>
            <p14:sldId id="304"/>
            <p14:sldId id="340"/>
            <p14:sldId id="294"/>
            <p14:sldId id="341"/>
            <p14:sldId id="295"/>
            <p14:sldId id="342"/>
            <p14:sldId id="343"/>
            <p14:sldId id="297"/>
            <p14:sldId id="298"/>
            <p14:sldId id="351"/>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F271"/>
    <a:srgbClr val="FFCC66"/>
    <a:srgbClr val="1EF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176" autoAdjust="0"/>
    <p:restoredTop sz="92362" autoAdjust="0"/>
  </p:normalViewPr>
  <p:slideViewPr>
    <p:cSldViewPr>
      <p:cViewPr varScale="1">
        <p:scale>
          <a:sx n="73" d="100"/>
          <a:sy n="73" d="100"/>
        </p:scale>
        <p:origin x="1164" y="72"/>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19F859-CED6-44E9-8569-03A61AA1652F}" type="datetimeFigureOut">
              <a:rPr lang="en-AU" smtClean="0"/>
              <a:t>19/05/2021</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74C700-D422-48DB-9DFE-4592555476BB}" type="slidenum">
              <a:rPr lang="en-AU" smtClean="0"/>
              <a:t>‹#›</a:t>
            </a:fld>
            <a:endParaRPr lang="en-AU"/>
          </a:p>
        </p:txBody>
      </p:sp>
    </p:spTree>
    <p:extLst>
      <p:ext uri="{BB962C8B-B14F-4D97-AF65-F5344CB8AC3E}">
        <p14:creationId xmlns:p14="http://schemas.microsoft.com/office/powerpoint/2010/main" val="3197164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C700-D422-48DB-9DFE-4592555476BB}" type="slidenum">
              <a:rPr lang="en-AU" smtClean="0"/>
              <a:t>1</a:t>
            </a:fld>
            <a:endParaRPr lang="en-AU"/>
          </a:p>
        </p:txBody>
      </p:sp>
    </p:spTree>
    <p:extLst>
      <p:ext uri="{BB962C8B-B14F-4D97-AF65-F5344CB8AC3E}">
        <p14:creationId xmlns:p14="http://schemas.microsoft.com/office/powerpoint/2010/main" val="2470733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C700-D422-48DB-9DFE-4592555476BB}" type="slidenum">
              <a:rPr lang="en-AU" smtClean="0"/>
              <a:t>8</a:t>
            </a:fld>
            <a:endParaRPr lang="en-AU"/>
          </a:p>
        </p:txBody>
      </p:sp>
    </p:spTree>
    <p:extLst>
      <p:ext uri="{BB962C8B-B14F-4D97-AF65-F5344CB8AC3E}">
        <p14:creationId xmlns:p14="http://schemas.microsoft.com/office/powerpoint/2010/main" val="3663363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C700-D422-48DB-9DFE-4592555476BB}" type="slidenum">
              <a:rPr lang="en-AU" smtClean="0"/>
              <a:t>15</a:t>
            </a:fld>
            <a:endParaRPr lang="en-AU"/>
          </a:p>
        </p:txBody>
      </p:sp>
    </p:spTree>
    <p:extLst>
      <p:ext uri="{BB962C8B-B14F-4D97-AF65-F5344CB8AC3E}">
        <p14:creationId xmlns:p14="http://schemas.microsoft.com/office/powerpoint/2010/main" val="3688476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C700-D422-48DB-9DFE-4592555476BB}" type="slidenum">
              <a:rPr lang="en-AU" smtClean="0"/>
              <a:t>17</a:t>
            </a:fld>
            <a:endParaRPr lang="en-AU"/>
          </a:p>
        </p:txBody>
      </p:sp>
    </p:spTree>
    <p:extLst>
      <p:ext uri="{BB962C8B-B14F-4D97-AF65-F5344CB8AC3E}">
        <p14:creationId xmlns:p14="http://schemas.microsoft.com/office/powerpoint/2010/main" val="2347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CB74C700-D422-48DB-9DFE-4592555476BB}" type="slidenum">
              <a:rPr lang="en-AU" smtClean="0"/>
              <a:t>26</a:t>
            </a:fld>
            <a:endParaRPr lang="en-AU"/>
          </a:p>
        </p:txBody>
      </p:sp>
    </p:spTree>
    <p:extLst>
      <p:ext uri="{BB962C8B-B14F-4D97-AF65-F5344CB8AC3E}">
        <p14:creationId xmlns:p14="http://schemas.microsoft.com/office/powerpoint/2010/main" val="1254682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CB74C700-D422-48DB-9DFE-4592555476BB}" type="slidenum">
              <a:rPr lang="en-AU" smtClean="0"/>
              <a:t>27</a:t>
            </a:fld>
            <a:endParaRPr lang="en-AU"/>
          </a:p>
        </p:txBody>
      </p:sp>
    </p:spTree>
    <p:extLst>
      <p:ext uri="{BB962C8B-B14F-4D97-AF65-F5344CB8AC3E}">
        <p14:creationId xmlns:p14="http://schemas.microsoft.com/office/powerpoint/2010/main" val="3626606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CB74C700-D422-48DB-9DFE-4592555476BB}" type="slidenum">
              <a:rPr lang="en-AU" smtClean="0"/>
              <a:t>28</a:t>
            </a:fld>
            <a:endParaRPr lang="en-AU"/>
          </a:p>
        </p:txBody>
      </p:sp>
    </p:spTree>
    <p:extLst>
      <p:ext uri="{BB962C8B-B14F-4D97-AF65-F5344CB8AC3E}">
        <p14:creationId xmlns:p14="http://schemas.microsoft.com/office/powerpoint/2010/main" val="1737115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C700-D422-48DB-9DFE-4592555476BB}" type="slidenum">
              <a:rPr lang="en-AU" smtClean="0"/>
              <a:t>38</a:t>
            </a:fld>
            <a:endParaRPr lang="en-AU"/>
          </a:p>
        </p:txBody>
      </p:sp>
    </p:spTree>
    <p:extLst>
      <p:ext uri="{BB962C8B-B14F-4D97-AF65-F5344CB8AC3E}">
        <p14:creationId xmlns:p14="http://schemas.microsoft.com/office/powerpoint/2010/main" val="3665398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28A9E7A-A492-46AC-8D6C-B7836DF30F98}" type="datetimeFigureOut">
              <a:rPr lang="en-AU" smtClean="0"/>
              <a:t>19/05/2021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132575E-49BC-4587-9259-0EFB3B55976C}" type="slidenum">
              <a:rPr lang="en-AU" smtClean="0"/>
              <a:t>‹#›</a:t>
            </a:fld>
            <a:endParaRPr lang="en-AU"/>
          </a:p>
        </p:txBody>
      </p:sp>
    </p:spTree>
    <p:extLst>
      <p:ext uri="{BB962C8B-B14F-4D97-AF65-F5344CB8AC3E}">
        <p14:creationId xmlns:p14="http://schemas.microsoft.com/office/powerpoint/2010/main" val="461750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28A9E7A-A492-46AC-8D6C-B7836DF30F98}" type="datetimeFigureOut">
              <a:rPr lang="en-AU" smtClean="0"/>
              <a:t>19/05/2021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132575E-49BC-4587-9259-0EFB3B55976C}" type="slidenum">
              <a:rPr lang="en-AU" smtClean="0"/>
              <a:t>‹#›</a:t>
            </a:fld>
            <a:endParaRPr lang="en-AU"/>
          </a:p>
        </p:txBody>
      </p:sp>
    </p:spTree>
    <p:extLst>
      <p:ext uri="{BB962C8B-B14F-4D97-AF65-F5344CB8AC3E}">
        <p14:creationId xmlns:p14="http://schemas.microsoft.com/office/powerpoint/2010/main" val="2679397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28A9E7A-A492-46AC-8D6C-B7836DF30F98}" type="datetimeFigureOut">
              <a:rPr lang="en-AU" smtClean="0"/>
              <a:t>19/05/2021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132575E-49BC-4587-9259-0EFB3B55976C}" type="slidenum">
              <a:rPr lang="en-AU" smtClean="0"/>
              <a:t>‹#›</a:t>
            </a:fld>
            <a:endParaRPr lang="en-AU"/>
          </a:p>
        </p:txBody>
      </p:sp>
    </p:spTree>
    <p:extLst>
      <p:ext uri="{BB962C8B-B14F-4D97-AF65-F5344CB8AC3E}">
        <p14:creationId xmlns:p14="http://schemas.microsoft.com/office/powerpoint/2010/main" val="2037733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28A9E7A-A492-46AC-8D6C-B7836DF30F98}" type="datetimeFigureOut">
              <a:rPr lang="en-AU" smtClean="0"/>
              <a:t>19/05/2021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132575E-49BC-4587-9259-0EFB3B55976C}" type="slidenum">
              <a:rPr lang="en-AU" smtClean="0"/>
              <a:t>‹#›</a:t>
            </a:fld>
            <a:endParaRPr lang="en-AU"/>
          </a:p>
        </p:txBody>
      </p:sp>
    </p:spTree>
    <p:extLst>
      <p:ext uri="{BB962C8B-B14F-4D97-AF65-F5344CB8AC3E}">
        <p14:creationId xmlns:p14="http://schemas.microsoft.com/office/powerpoint/2010/main" val="3724720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8A9E7A-A492-46AC-8D6C-B7836DF30F98}" type="datetimeFigureOut">
              <a:rPr lang="en-AU" smtClean="0"/>
              <a:t>19/05/2021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132575E-49BC-4587-9259-0EFB3B55976C}" type="slidenum">
              <a:rPr lang="en-AU" smtClean="0"/>
              <a:t>‹#›</a:t>
            </a:fld>
            <a:endParaRPr lang="en-AU"/>
          </a:p>
        </p:txBody>
      </p:sp>
    </p:spTree>
    <p:extLst>
      <p:ext uri="{BB962C8B-B14F-4D97-AF65-F5344CB8AC3E}">
        <p14:creationId xmlns:p14="http://schemas.microsoft.com/office/powerpoint/2010/main" val="1191213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A28A9E7A-A492-46AC-8D6C-B7836DF30F98}" type="datetimeFigureOut">
              <a:rPr lang="en-AU" smtClean="0"/>
              <a:t>19/05/2021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132575E-49BC-4587-9259-0EFB3B55976C}" type="slidenum">
              <a:rPr lang="en-AU" smtClean="0"/>
              <a:t>‹#›</a:t>
            </a:fld>
            <a:endParaRPr lang="en-AU"/>
          </a:p>
        </p:txBody>
      </p:sp>
    </p:spTree>
    <p:extLst>
      <p:ext uri="{BB962C8B-B14F-4D97-AF65-F5344CB8AC3E}">
        <p14:creationId xmlns:p14="http://schemas.microsoft.com/office/powerpoint/2010/main" val="160400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A28A9E7A-A492-46AC-8D6C-B7836DF30F98}" type="datetimeFigureOut">
              <a:rPr lang="en-AU" smtClean="0"/>
              <a:t>19/05/2021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132575E-49BC-4587-9259-0EFB3B55976C}" type="slidenum">
              <a:rPr lang="en-AU" smtClean="0"/>
              <a:t>‹#›</a:t>
            </a:fld>
            <a:endParaRPr lang="en-AU"/>
          </a:p>
        </p:txBody>
      </p:sp>
    </p:spTree>
    <p:extLst>
      <p:ext uri="{BB962C8B-B14F-4D97-AF65-F5344CB8AC3E}">
        <p14:creationId xmlns:p14="http://schemas.microsoft.com/office/powerpoint/2010/main" val="119096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A28A9E7A-A492-46AC-8D6C-B7836DF30F98}" type="datetimeFigureOut">
              <a:rPr lang="en-AU" smtClean="0"/>
              <a:t>19/05/2021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132575E-49BC-4587-9259-0EFB3B55976C}" type="slidenum">
              <a:rPr lang="en-AU" smtClean="0"/>
              <a:t>‹#›</a:t>
            </a:fld>
            <a:endParaRPr lang="en-AU"/>
          </a:p>
        </p:txBody>
      </p:sp>
    </p:spTree>
    <p:extLst>
      <p:ext uri="{BB962C8B-B14F-4D97-AF65-F5344CB8AC3E}">
        <p14:creationId xmlns:p14="http://schemas.microsoft.com/office/powerpoint/2010/main" val="3384669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8A9E7A-A492-46AC-8D6C-B7836DF30F98}" type="datetimeFigureOut">
              <a:rPr lang="en-AU" smtClean="0"/>
              <a:t>19/05/2021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132575E-49BC-4587-9259-0EFB3B55976C}" type="slidenum">
              <a:rPr lang="en-AU" smtClean="0"/>
              <a:t>‹#›</a:t>
            </a:fld>
            <a:endParaRPr lang="en-AU"/>
          </a:p>
        </p:txBody>
      </p:sp>
    </p:spTree>
    <p:extLst>
      <p:ext uri="{BB962C8B-B14F-4D97-AF65-F5344CB8AC3E}">
        <p14:creationId xmlns:p14="http://schemas.microsoft.com/office/powerpoint/2010/main" val="204178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8A9E7A-A492-46AC-8D6C-B7836DF30F98}" type="datetimeFigureOut">
              <a:rPr lang="en-AU" smtClean="0"/>
              <a:t>19/05/2021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132575E-49BC-4587-9259-0EFB3B55976C}" type="slidenum">
              <a:rPr lang="en-AU" smtClean="0"/>
              <a:t>‹#›</a:t>
            </a:fld>
            <a:endParaRPr lang="en-AU"/>
          </a:p>
        </p:txBody>
      </p:sp>
    </p:spTree>
    <p:extLst>
      <p:ext uri="{BB962C8B-B14F-4D97-AF65-F5344CB8AC3E}">
        <p14:creationId xmlns:p14="http://schemas.microsoft.com/office/powerpoint/2010/main" val="277371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8A9E7A-A492-46AC-8D6C-B7836DF30F98}" type="datetimeFigureOut">
              <a:rPr lang="en-AU" smtClean="0"/>
              <a:t>19/05/2021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132575E-49BC-4587-9259-0EFB3B55976C}" type="slidenum">
              <a:rPr lang="en-AU" smtClean="0"/>
              <a:t>‹#›</a:t>
            </a:fld>
            <a:endParaRPr lang="en-AU"/>
          </a:p>
        </p:txBody>
      </p:sp>
    </p:spTree>
    <p:extLst>
      <p:ext uri="{BB962C8B-B14F-4D97-AF65-F5344CB8AC3E}">
        <p14:creationId xmlns:p14="http://schemas.microsoft.com/office/powerpoint/2010/main" val="3364660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A9E7A-A492-46AC-8D6C-B7836DF30F98}" type="datetimeFigureOut">
              <a:rPr lang="en-AU" smtClean="0"/>
              <a:t>19/05/2021</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32575E-49BC-4587-9259-0EFB3B55976C}" type="slidenum">
              <a:rPr lang="en-AU" smtClean="0"/>
              <a:t>‹#›</a:t>
            </a:fld>
            <a:endParaRPr lang="en-AU"/>
          </a:p>
        </p:txBody>
      </p:sp>
    </p:spTree>
    <p:extLst>
      <p:ext uri="{BB962C8B-B14F-4D97-AF65-F5344CB8AC3E}">
        <p14:creationId xmlns:p14="http://schemas.microsoft.com/office/powerpoint/2010/main" val="39771628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2.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2.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2.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2.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ma"/><Relationship Id="rId1" Type="http://schemas.microsoft.com/office/2007/relationships/media" Target="../media/media29.wm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2.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2.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wma"/><Relationship Id="rId1" Type="http://schemas.microsoft.com/office/2007/relationships/media" Target="../media/media40.wm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wma"/><Relationship Id="rId1" Type="http://schemas.microsoft.com/office/2007/relationships/media" Target="../media/media43.wma"/><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2.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2.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2.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2.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2.png"/><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2.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ma"/><Relationship Id="rId1" Type="http://schemas.microsoft.com/office/2007/relationships/media" Target="../media/media51.wma"/><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ma"/><Relationship Id="rId1" Type="http://schemas.microsoft.com/office/2007/relationships/media" Target="../media/media52.wma"/><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2.png"/><Relationship Id="rId4" Type="http://schemas.openxmlformats.org/officeDocument/2006/relationships/hyperlink" Target="mailto:sari_behsar@yahoo.com"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772816"/>
            <a:ext cx="7772400" cy="2457618"/>
          </a:xfrm>
        </p:spPr>
        <p:txBody>
          <a:bodyPr>
            <a:normAutofit fontScale="90000"/>
          </a:bodyPr>
          <a:lstStyle/>
          <a:p>
            <a:pPr rtl="1">
              <a:lnSpc>
                <a:spcPct val="150000"/>
              </a:lnSpc>
            </a:pPr>
            <a:r>
              <a:rPr lang="ar-SA" dirty="0" smtClean="0">
                <a:effectLst/>
                <a:cs typeface="B Yagut" panose="00000400000000000000" pitchFamily="2" charset="-78"/>
              </a:rPr>
              <a:t>ﻓﺼﻞ</a:t>
            </a:r>
            <a:r>
              <a:rPr lang="fa-IR" dirty="0" smtClean="0">
                <a:cs typeface="B Yagut" panose="00000400000000000000" pitchFamily="2" charset="-78"/>
              </a:rPr>
              <a:t>پنجم</a:t>
            </a:r>
            <a:r>
              <a:rPr lang="ar-SA" dirty="0" smtClean="0">
                <a:effectLst/>
                <a:cs typeface="B Yagut" panose="00000400000000000000" pitchFamily="2" charset="-78"/>
              </a:rPr>
              <a:t>: </a:t>
            </a:r>
            <a:r>
              <a:rPr lang="fa-IR" dirty="0" smtClean="0">
                <a:effectLst/>
              </a:rPr>
              <a:t/>
            </a:r>
            <a:br>
              <a:rPr lang="fa-IR" dirty="0" smtClean="0">
                <a:effectLst/>
              </a:rPr>
            </a:br>
            <a:r>
              <a:rPr lang="fa-IR" dirty="0" smtClean="0">
                <a:effectLst/>
              </a:rPr>
              <a:t>  </a:t>
            </a:r>
            <a:r>
              <a:rPr lang="ar-SA" dirty="0" smtClean="0">
                <a:cs typeface="B Yagut" panose="00000400000000000000" pitchFamily="2" charset="-78"/>
              </a:rPr>
              <a:t>ﺗﻮاﻧﺎﻳﻲ </a:t>
            </a:r>
            <a:r>
              <a:rPr lang="ar-SA" dirty="0">
                <a:cs typeface="B Yagut" panose="00000400000000000000" pitchFamily="2" charset="-78"/>
              </a:rPr>
              <a:t>ﺳﻔﺎرﺷﻲ ﻛﺮدن وﻳﻨﺪوز</a:t>
            </a:r>
            <a:r>
              <a:rPr lang="en-AU" dirty="0">
                <a:cs typeface="B Yagut" panose="00000400000000000000" pitchFamily="2" charset="-78"/>
              </a:rPr>
              <a:t/>
            </a:r>
            <a:br>
              <a:rPr lang="en-AU" dirty="0">
                <a:cs typeface="B Yagut" panose="00000400000000000000" pitchFamily="2" charset="-78"/>
              </a:rPr>
            </a:br>
            <a:endParaRPr lang="en-AU" dirty="0">
              <a:cs typeface="B Yagut" panose="00000400000000000000" pitchFamily="2" charset="-78"/>
            </a:endParaRPr>
          </a:p>
        </p:txBody>
      </p:sp>
    </p:spTree>
    <p:extLst>
      <p:ext uri="{BB962C8B-B14F-4D97-AF65-F5344CB8AC3E}">
        <p14:creationId xmlns:p14="http://schemas.microsoft.com/office/powerpoint/2010/main" val="311755874"/>
      </p:ext>
    </p:extLst>
  </p:cSld>
  <p:clrMapOvr>
    <a:masterClrMapping/>
  </p:clrMapOvr>
  <mc:AlternateContent xmlns:mc="http://schemas.openxmlformats.org/markup-compatibility/2006" xmlns:p14="http://schemas.microsoft.com/office/powerpoint/2010/main">
    <mc:Choice Requires="p14">
      <p:transition spd="slow" p14:dur="2000" advTm="26517"/>
    </mc:Choice>
    <mc:Fallback xmlns="">
      <p:transition spd="slow" advTm="2651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840" y="692696"/>
            <a:ext cx="5341919" cy="720080"/>
          </a:xfrm>
          <a:solidFill>
            <a:schemeClr val="bg1"/>
          </a:solidFill>
          <a:ln>
            <a:solidFill>
              <a:schemeClr val="bg1"/>
            </a:solidFill>
          </a:ln>
        </p:spPr>
        <p:txBody>
          <a:bodyPr>
            <a:noAutofit/>
          </a:bodyPr>
          <a:lstStyle/>
          <a:p>
            <a:pPr marL="342900" indent="-342900" algn="r" rtl="1">
              <a:buFont typeface="Wingdings" panose="05000000000000000000" pitchFamily="2" charset="2"/>
              <a:buChar char="§"/>
            </a:pPr>
            <a:r>
              <a:rPr lang="fa-IR" sz="2500" b="1" dirty="0" smtClean="0">
                <a:cs typeface="B Yagut" panose="00000400000000000000" pitchFamily="2" charset="-78"/>
              </a:rPr>
              <a:t>اﻧﺘﺨﺎب </a:t>
            </a:r>
            <a:r>
              <a:rPr lang="fa-IR" sz="2500" b="1" dirty="0">
                <a:cs typeface="B Yagut" panose="00000400000000000000" pitchFamily="2" charset="-78"/>
              </a:rPr>
              <a:t>ﻧﺎﺣﻴﻪ  زﻣﺎﻧﻲ  </a:t>
            </a:r>
            <a:r>
              <a:rPr lang="fa-IR" sz="2500" b="1" dirty="0" smtClean="0">
                <a:cs typeface="B Yagut" panose="00000400000000000000" pitchFamily="2" charset="-78"/>
              </a:rPr>
              <a:t>(</a:t>
            </a:r>
            <a:r>
              <a:rPr lang="en-AU" sz="2500" b="1" dirty="0">
                <a:cs typeface="B Yagut" panose="00000400000000000000" pitchFamily="2" charset="-78"/>
              </a:rPr>
              <a:t>Time </a:t>
            </a:r>
            <a:r>
              <a:rPr lang="en-AU" sz="2500" b="1" dirty="0" smtClean="0">
                <a:cs typeface="B Yagut" panose="00000400000000000000" pitchFamily="2" charset="-78"/>
              </a:rPr>
              <a:t>Zone</a:t>
            </a:r>
            <a:r>
              <a:rPr lang="fa-IR" sz="2500" b="1" dirty="0" smtClean="0">
                <a:cs typeface="B Yagut" panose="00000400000000000000" pitchFamily="2" charset="-78"/>
              </a:rPr>
              <a:t>)</a:t>
            </a:r>
            <a:br>
              <a:rPr lang="fa-IR" sz="2500" b="1" dirty="0" smtClean="0">
                <a:cs typeface="B Yagut" panose="00000400000000000000" pitchFamily="2" charset="-78"/>
              </a:rPr>
            </a:br>
            <a:r>
              <a:rPr lang="fa-IR" sz="2500" b="1" dirty="0" smtClean="0">
                <a:cs typeface="B Yagut" panose="00000400000000000000" pitchFamily="2" charset="-78"/>
              </a:rPr>
              <a:t> </a:t>
            </a:r>
            <a:endParaRPr lang="en-AU" sz="2500" b="1" dirty="0">
              <a:cs typeface="B Yagut" panose="00000400000000000000" pitchFamily="2" charset="-78"/>
            </a:endParaRPr>
          </a:p>
        </p:txBody>
      </p:sp>
      <p:sp>
        <p:nvSpPr>
          <p:cNvPr id="3" name="Content Placeholder 2"/>
          <p:cNvSpPr>
            <a:spLocks noGrp="1"/>
          </p:cNvSpPr>
          <p:nvPr>
            <p:ph idx="1"/>
          </p:nvPr>
        </p:nvSpPr>
        <p:spPr>
          <a:xfrm>
            <a:off x="392770" y="1239820"/>
            <a:ext cx="8219256" cy="5256584"/>
          </a:xfrm>
        </p:spPr>
        <p:txBody>
          <a:bodyPr/>
          <a:lstStyle/>
          <a:p>
            <a:pPr algn="just" rtl="1"/>
            <a:r>
              <a:rPr lang="fa-IR" sz="2500" dirty="0" smtClean="0">
                <a:cs typeface="B Yagut" panose="00000400000000000000" pitchFamily="2" charset="-78"/>
              </a:rPr>
              <a:t>پس از باز شدن کادر </a:t>
            </a:r>
            <a:r>
              <a:rPr lang="en-US" sz="2500" dirty="0">
                <a:cs typeface="B Yagut" panose="00000400000000000000" pitchFamily="2" charset="-78"/>
              </a:rPr>
              <a:t>Date and Time</a:t>
            </a:r>
            <a:r>
              <a:rPr lang="ar-SA" sz="2500" dirty="0">
                <a:cs typeface="B Yagut" panose="00000400000000000000" pitchFamily="2" charset="-78"/>
              </a:rPr>
              <a:t> </a:t>
            </a:r>
            <a:r>
              <a:rPr lang="fa-IR" sz="2500" dirty="0" smtClean="0">
                <a:cs typeface="B Yagut" panose="00000400000000000000" pitchFamily="2" charset="-78"/>
              </a:rPr>
              <a:t>در پنجره </a:t>
            </a:r>
            <a:r>
              <a:rPr lang="en-US" sz="2500" dirty="0">
                <a:cs typeface="B Yagut" panose="00000400000000000000" pitchFamily="2" charset="-78"/>
              </a:rPr>
              <a:t>Control </a:t>
            </a:r>
            <a:r>
              <a:rPr lang="en-US" sz="2500" dirty="0" smtClean="0">
                <a:cs typeface="B Yagut" panose="00000400000000000000" pitchFamily="2" charset="-78"/>
              </a:rPr>
              <a:t>Panel</a:t>
            </a:r>
            <a:r>
              <a:rPr lang="fa-IR" sz="2500" dirty="0" smtClean="0">
                <a:cs typeface="B Yagut" panose="00000400000000000000" pitchFamily="2" charset="-78"/>
              </a:rPr>
              <a:t>  شکل(5-4) در قسمت </a:t>
            </a:r>
            <a:r>
              <a:rPr lang="en-AU" sz="2500" dirty="0">
                <a:cs typeface="B Yagut" panose="00000400000000000000" pitchFamily="2" charset="-78"/>
              </a:rPr>
              <a:t>Time </a:t>
            </a:r>
            <a:r>
              <a:rPr lang="en-AU" sz="2500" dirty="0" smtClean="0">
                <a:cs typeface="B Yagut" panose="00000400000000000000" pitchFamily="2" charset="-78"/>
              </a:rPr>
              <a:t>Zone</a:t>
            </a:r>
            <a:r>
              <a:rPr lang="fa-IR" sz="2500" dirty="0" smtClean="0">
                <a:cs typeface="B Yagut" panose="00000400000000000000" pitchFamily="2" charset="-78"/>
              </a:rPr>
              <a:t> ناحیه </a:t>
            </a:r>
            <a:r>
              <a:rPr lang="ar-SA" sz="2500" dirty="0" smtClean="0">
                <a:cs typeface="B Yagut" panose="00000400000000000000" pitchFamily="2" charset="-78"/>
              </a:rPr>
              <a:t>زﻣﺎﻧﻲ </a:t>
            </a:r>
            <a:r>
              <a:rPr lang="ar-SA" sz="2500" dirty="0">
                <a:cs typeface="B Yagut" panose="00000400000000000000" pitchFamily="2" charset="-78"/>
              </a:rPr>
              <a:t>ﻧﺸﺎن داده ﻣﻲ ﺷﻮد. </a:t>
            </a:r>
            <a:endParaRPr lang="fa-IR" sz="2500" dirty="0" smtClean="0">
              <a:cs typeface="B Yagut" panose="00000400000000000000" pitchFamily="2" charset="-78"/>
            </a:endParaRPr>
          </a:p>
          <a:p>
            <a:pPr algn="just" rtl="1"/>
            <a:endParaRPr lang="fa-IR" sz="2500" dirty="0" smtClean="0">
              <a:cs typeface="B Yagut" panose="00000400000000000000" pitchFamily="2" charset="-78"/>
            </a:endParaRPr>
          </a:p>
          <a:p>
            <a:pPr algn="just" rtl="1"/>
            <a:r>
              <a:rPr lang="ar-SA" sz="2500" dirty="0" smtClean="0">
                <a:cs typeface="B Yagut" panose="00000400000000000000" pitchFamily="2" charset="-78"/>
              </a:rPr>
              <a:t>ﺑﺮاي </a:t>
            </a:r>
            <a:r>
              <a:rPr lang="ar-SA" sz="2500" dirty="0">
                <a:cs typeface="B Yagut" panose="00000400000000000000" pitchFamily="2" charset="-78"/>
              </a:rPr>
              <a:t>ﺗﻨﻈﻴﻢ ﻧﺎﺣﻴﻪ زﻣﺎﻧﻲ، روي ﮔﺰﻳﻨﻪ </a:t>
            </a:r>
            <a:r>
              <a:rPr lang="en-US" sz="2500" dirty="0">
                <a:cs typeface="B Yagut" panose="00000400000000000000" pitchFamily="2" charset="-78"/>
              </a:rPr>
              <a:t>Change time </a:t>
            </a:r>
            <a:r>
              <a:rPr lang="en-US" sz="2500" dirty="0" smtClean="0">
                <a:cs typeface="B Yagut" panose="00000400000000000000" pitchFamily="2" charset="-78"/>
              </a:rPr>
              <a:t>zone</a:t>
            </a:r>
            <a:r>
              <a:rPr lang="fa-IR" sz="2500" dirty="0" smtClean="0">
                <a:cs typeface="B Yagut" panose="00000400000000000000" pitchFamily="2" charset="-78"/>
              </a:rPr>
              <a:t> </a:t>
            </a:r>
            <a:r>
              <a:rPr lang="ar-SA" sz="2500" dirty="0" smtClean="0">
                <a:cs typeface="B Yagut" panose="00000400000000000000" pitchFamily="2" charset="-78"/>
              </a:rPr>
              <a:t>ﻛﻠﻴﻚ </a:t>
            </a:r>
            <a:r>
              <a:rPr lang="ar-SA" sz="2500" dirty="0">
                <a:cs typeface="B Yagut" panose="00000400000000000000" pitchFamily="2" charset="-78"/>
              </a:rPr>
              <a:t>ﻛﻨﻴﺪ</a:t>
            </a:r>
            <a:r>
              <a:rPr lang="ar-SA" sz="2500" dirty="0" smtClean="0">
                <a:cs typeface="B Yagut" panose="00000400000000000000" pitchFamily="2" charset="-78"/>
              </a:rPr>
              <a:t>.</a:t>
            </a:r>
            <a:endParaRPr lang="fa-IR" sz="2500" dirty="0" smtClean="0">
              <a:cs typeface="B Yagut" panose="00000400000000000000" pitchFamily="2" charset="-78"/>
            </a:endParaRPr>
          </a:p>
          <a:p>
            <a:pPr algn="just" rtl="1"/>
            <a:r>
              <a:rPr lang="ar-SA" sz="2500" dirty="0">
                <a:cs typeface="B Yagut" panose="00000400000000000000" pitchFamily="2" charset="-78"/>
              </a:rPr>
              <a:t>در ﻛﺎدر ﻧﻤﺎﻳﺎن ﺷﺪه (ﺷﻜﻞ </a:t>
            </a:r>
            <a:r>
              <a:rPr lang="ar-SA" sz="2500" dirty="0" smtClean="0">
                <a:cs typeface="B Yagut" panose="00000400000000000000" pitchFamily="2" charset="-78"/>
              </a:rPr>
              <a:t>‏</a:t>
            </a:r>
            <a:r>
              <a:rPr lang="fa-IR" sz="2500" dirty="0" smtClean="0">
                <a:cs typeface="B Yagut" panose="00000400000000000000" pitchFamily="2" charset="-78"/>
              </a:rPr>
              <a:t>5-6</a:t>
            </a:r>
            <a:r>
              <a:rPr lang="ar-SA" sz="2500" dirty="0" smtClean="0">
                <a:cs typeface="B Yagut" panose="00000400000000000000" pitchFamily="2" charset="-78"/>
              </a:rPr>
              <a:t>)، </a:t>
            </a:r>
            <a:r>
              <a:rPr lang="ar-SA" sz="2500" dirty="0">
                <a:cs typeface="B Yagut" panose="00000400000000000000" pitchFamily="2" charset="-78"/>
              </a:rPr>
              <a:t>ﻧﺎﺣﻴﻪ زﻣﺎﻧﻲ را اﻧﺘﺨﺎب ﻛﻨﻴﺪ. </a:t>
            </a:r>
            <a:endParaRPr lang="fa-IR" sz="2500" dirty="0" smtClean="0">
              <a:cs typeface="B Yagut" panose="00000400000000000000" pitchFamily="2" charset="-78"/>
            </a:endParaRPr>
          </a:p>
          <a:p>
            <a:pPr algn="just" rtl="1"/>
            <a:r>
              <a:rPr lang="ar-SA" sz="2500" dirty="0" smtClean="0">
                <a:cs typeface="B Yagut" panose="00000400000000000000" pitchFamily="2" charset="-78"/>
              </a:rPr>
              <a:t>ﺑﺮاي </a:t>
            </a:r>
            <a:r>
              <a:rPr lang="ar-SA" sz="2500" dirty="0">
                <a:cs typeface="B Yagut" panose="00000400000000000000" pitchFamily="2" charset="-78"/>
              </a:rPr>
              <a:t>ﻛﺸﻮر اﻳﺮان، </a:t>
            </a:r>
            <a:r>
              <a:rPr lang="en-US" sz="2500" dirty="0">
                <a:cs typeface="B Yagut" panose="00000400000000000000" pitchFamily="2" charset="-78"/>
              </a:rPr>
              <a:t>Tehran</a:t>
            </a:r>
            <a:r>
              <a:rPr lang="ar-SA" sz="2500" dirty="0" smtClean="0">
                <a:cs typeface="B Yagut" panose="00000400000000000000" pitchFamily="2" charset="-78"/>
              </a:rPr>
              <a:t> </a:t>
            </a:r>
            <a:r>
              <a:rPr lang="ar-SA" sz="2500" dirty="0">
                <a:cs typeface="B Yagut" panose="00000400000000000000" pitchFamily="2" charset="-78"/>
              </a:rPr>
              <a:t>را اﻧﺘﺨﺎب ﻛﻨﻴﺪ. </a:t>
            </a:r>
            <a:endParaRPr lang="fa-IR" sz="2500" dirty="0" smtClean="0">
              <a:cs typeface="B Yagut" panose="00000400000000000000" pitchFamily="2" charset="-78"/>
            </a:endParaRPr>
          </a:p>
          <a:p>
            <a:pPr algn="just" rtl="1"/>
            <a:r>
              <a:rPr lang="ar-SA" sz="2500" dirty="0" smtClean="0">
                <a:cs typeface="B Yagut" panose="00000400000000000000" pitchFamily="2" charset="-78"/>
              </a:rPr>
              <a:t>اﮔﺮ </a:t>
            </a:r>
            <a:r>
              <a:rPr lang="ar-SA" sz="2500" dirty="0">
                <a:cs typeface="B Yagut" panose="00000400000000000000" pitchFamily="2" charset="-78"/>
              </a:rPr>
              <a:t>ﮔﺰﻳﻨﻪ </a:t>
            </a:r>
            <a:r>
              <a:rPr lang="en-US" sz="2500" dirty="0">
                <a:cs typeface="B Yagut" panose="00000400000000000000" pitchFamily="2" charset="-78"/>
              </a:rPr>
              <a:t>Automatically adjust clock for daylight saving changes</a:t>
            </a:r>
            <a:r>
              <a:rPr lang="ar-SA" sz="2500" dirty="0" smtClean="0">
                <a:cs typeface="B Yagut" panose="00000400000000000000" pitchFamily="2" charset="-78"/>
              </a:rPr>
              <a:t>اﻧﺘﺨﺎب </a:t>
            </a:r>
            <a:r>
              <a:rPr lang="ar-SA" sz="2500" dirty="0">
                <a:cs typeface="B Yagut" panose="00000400000000000000" pitchFamily="2" charset="-78"/>
              </a:rPr>
              <a:t>ﺷﻮد، ﺳﺎﻋﺖ ﺳﻴﺴﺘﻢ ﺑﻪ ﻃﻮر ﺧﻮدﻛﺎر در اﺑﺘﺪاي ﻓﺼﻞ ﺑﻬﺎر ﻳﻚ ﺳﺎﻋﺖ ﺑﻪ ﺟﻠﻮ و در اﺑﺘﺪاي ﻓﺼﻞ ﭘﺎﻳﻴﺰ ﻳﻚ ﺳﺎﻋﺖ ﺑﻪ ﻋﻘﺐ ﺑﺮ </a:t>
            </a:r>
            <a:endParaRPr lang="fa-IR" sz="2500" dirty="0" smtClean="0">
              <a:cs typeface="B Yagut" panose="00000400000000000000" pitchFamily="2" charset="-78"/>
            </a:endParaRPr>
          </a:p>
          <a:p>
            <a:pPr marL="0" indent="0" algn="just" rtl="1">
              <a:buNone/>
            </a:pPr>
            <a:r>
              <a:rPr lang="fa-IR" sz="2500" dirty="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ﻣﻲ ﮔﺮدد</a:t>
            </a:r>
            <a:endParaRPr lang="fa-IR" sz="2500" dirty="0" smtClean="0">
              <a:cs typeface="B Yagut" panose="00000400000000000000" pitchFamily="2" charset="-78"/>
            </a:endParaRPr>
          </a:p>
          <a:p>
            <a:pPr marL="0" indent="0" algn="just" rtl="1">
              <a:buNone/>
            </a:pPr>
            <a:endParaRPr lang="en-AU" sz="2000" dirty="0">
              <a:cs typeface="B Yagut" panose="00000400000000000000" pitchFamily="2" charset="-78"/>
            </a:endParaRPr>
          </a:p>
          <a:p>
            <a:pPr algn="just" rtl="1"/>
            <a:endParaRPr lang="en-AU" dirty="0">
              <a:cs typeface="B Yagut" panose="00000400000000000000" pitchFamily="2" charset="-78"/>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9397631"/>
      </p:ext>
    </p:extLst>
  </p:cSld>
  <p:clrMapOvr>
    <a:masterClrMapping/>
  </p:clrMapOvr>
  <mc:AlternateContent xmlns:mc="http://schemas.openxmlformats.org/markup-compatibility/2006" xmlns:p14="http://schemas.microsoft.com/office/powerpoint/2010/main">
    <mc:Choice Requires="p14">
      <p:transition spd="slow" p14:dur="2000" advTm="21941"/>
    </mc:Choice>
    <mc:Fallback xmlns="">
      <p:transition spd="slow" advTm="21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20647" y="5601460"/>
            <a:ext cx="2466317" cy="338554"/>
          </a:xfrm>
          <a:prstGeom prst="rect">
            <a:avLst/>
          </a:prstGeom>
        </p:spPr>
        <p:txBody>
          <a:bodyPr wrap="none">
            <a:spAutoFit/>
          </a:bodyPr>
          <a:lstStyle/>
          <a:p>
            <a:pPr algn="r" rtl="1"/>
            <a:r>
              <a:rPr lang="ar-SA" sz="1600" b="1" dirty="0" smtClean="0">
                <a:cs typeface="B Yagut" panose="00000400000000000000" pitchFamily="2" charset="-78"/>
              </a:rPr>
              <a:t>ﺷﻜﻞ ‏</a:t>
            </a:r>
            <a:r>
              <a:rPr lang="fa-IR" sz="1600" b="1" dirty="0">
                <a:cs typeface="B Yagut" panose="00000400000000000000" pitchFamily="2" charset="-78"/>
              </a:rPr>
              <a:t>5</a:t>
            </a:r>
            <a:r>
              <a:rPr lang="en-US" sz="1600" b="1" dirty="0" smtClean="0">
                <a:cs typeface="B Yagut" panose="00000400000000000000" pitchFamily="2" charset="-78"/>
              </a:rPr>
              <a:t>-</a:t>
            </a:r>
            <a:r>
              <a:rPr lang="ar-SA" sz="1600" b="1" dirty="0" smtClean="0">
                <a:cs typeface="B Yagut" panose="00000400000000000000" pitchFamily="2" charset="-78"/>
              </a:rPr>
              <a:t> </a:t>
            </a:r>
            <a:r>
              <a:rPr lang="fa-IR" sz="1600" b="1" dirty="0" smtClean="0">
                <a:cs typeface="B Yagut" panose="00000400000000000000" pitchFamily="2" charset="-78"/>
              </a:rPr>
              <a:t>6</a:t>
            </a:r>
            <a:r>
              <a:rPr lang="ar-SA" sz="1600" b="1" dirty="0" smtClean="0">
                <a:cs typeface="B Yagut" panose="00000400000000000000" pitchFamily="2" charset="-78"/>
              </a:rPr>
              <a:t> </a:t>
            </a:r>
            <a:r>
              <a:rPr lang="fa-IR" sz="1600" b="1" dirty="0" smtClean="0">
                <a:cs typeface="B Yagut" panose="00000400000000000000" pitchFamily="2" charset="-78"/>
              </a:rPr>
              <a:t>- تنظیم </a:t>
            </a:r>
            <a:r>
              <a:rPr lang="en-AU" sz="1600" b="1" dirty="0" smtClean="0">
                <a:cs typeface="B Yagut" panose="00000400000000000000" pitchFamily="2" charset="-78"/>
              </a:rPr>
              <a:t>Time Zone</a:t>
            </a:r>
            <a:r>
              <a:rPr lang="fa-IR" sz="1600" b="1" dirty="0" smtClean="0">
                <a:cs typeface="B Yagut" panose="00000400000000000000" pitchFamily="2" charset="-78"/>
              </a:rPr>
              <a:t> </a:t>
            </a:r>
            <a:endParaRPr lang="en-AU" sz="1600" b="1" dirty="0">
              <a:cs typeface="B Yagut" panose="00000400000000000000" pitchFamily="2" charset="-78"/>
            </a:endParaRPr>
          </a:p>
        </p:txBody>
      </p:sp>
      <p:pic>
        <p:nvPicPr>
          <p:cNvPr id="4" name="Picture 3"/>
          <p:cNvPicPr>
            <a:picLocks noChangeAspect="1"/>
          </p:cNvPicPr>
          <p:nvPr/>
        </p:nvPicPr>
        <p:blipFill rotWithShape="1">
          <a:blip r:embed="rId4"/>
          <a:srcRect t="2047"/>
          <a:stretch/>
        </p:blipFill>
        <p:spPr>
          <a:xfrm>
            <a:off x="2625236" y="3068960"/>
            <a:ext cx="4238625" cy="2444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801858" y="1036327"/>
            <a:ext cx="7382438" cy="1246495"/>
          </a:xfrm>
          <a:prstGeom prst="rect">
            <a:avLst/>
          </a:prstGeom>
        </p:spPr>
        <p:txBody>
          <a:bodyPr wrap="square">
            <a:spAutoFit/>
          </a:bodyPr>
          <a:lstStyle/>
          <a:p>
            <a:pPr algn="r" rtl="1"/>
            <a:r>
              <a:rPr lang="fa-IR" sz="2500" dirty="0">
                <a:cs typeface="B Yagut" panose="00000400000000000000" pitchFamily="2" charset="-78"/>
              </a:rPr>
              <a:t>نکته : </a:t>
            </a:r>
            <a:r>
              <a:rPr lang="ar-SA" sz="2500" dirty="0">
                <a:cs typeface="B Yagut" panose="00000400000000000000" pitchFamily="2" charset="-78"/>
              </a:rPr>
              <a:t>ﻋﺪدي ﻛﻪ در ﻛﻨﺎر ﻧﺎم ﻫﺮ ﺷﻬﺮ ﻧﻮﺷﺘﻪ ﺷﺪه، ﺑﻴﺎﻧﮕﺮ اﺧﺘﻼف ﺳﺎﻋﺖ آن ﺷﻬﺮ ﺑﺎ ﻣﺒﺪا زﻣﺎﻧﻲ ﮔﺮﻳﻨﻮﻳﭻ اﺳﺖ. ﺑﺮاي ﻣﺜﺎل ﺷﻬﺮ ﺗﻬﺮان ﺳﻪ ﺳﺎﻋﺖ و ٣٠ دﻗﻴﻘﻪ از ﺳﺎﻋﺖ ﮔﺮﻳﻨﻮﻳﭻ </a:t>
            </a:r>
            <a:r>
              <a:rPr lang="ar-SA" sz="2500" dirty="0" smtClean="0">
                <a:cs typeface="B Yagut" panose="00000400000000000000" pitchFamily="2" charset="-78"/>
              </a:rPr>
              <a:t>ﺟﻠﻮﺗﺮ اﺳﺖ</a:t>
            </a:r>
            <a:r>
              <a:rPr lang="fa-IR" sz="2500" dirty="0" smtClean="0">
                <a:cs typeface="B Yagut" panose="00000400000000000000" pitchFamily="2" charset="-78"/>
              </a:rPr>
              <a:t>.</a:t>
            </a:r>
            <a:endParaRPr lang="en-US" sz="25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7189319"/>
      </p:ext>
    </p:extLst>
  </p:cSld>
  <p:clrMapOvr>
    <a:masterClrMapping/>
  </p:clrMapOvr>
  <mc:AlternateContent xmlns:mc="http://schemas.openxmlformats.org/markup-compatibility/2006" xmlns:p14="http://schemas.microsoft.com/office/powerpoint/2010/main">
    <mc:Choice Requires="p14">
      <p:transition spd="slow" p14:dur="2000" advTm="45006"/>
    </mc:Choice>
    <mc:Fallback xmlns="">
      <p:transition spd="slow" advTm="45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904" y="1078631"/>
            <a:ext cx="8291264" cy="5112568"/>
          </a:xfrm>
        </p:spPr>
        <p:txBody>
          <a:bodyPr>
            <a:normAutofit/>
          </a:bodyPr>
          <a:lstStyle/>
          <a:p>
            <a:pPr algn="just" rtl="1"/>
            <a:r>
              <a:rPr lang="fa-IR" sz="2500" dirty="0" smtClean="0">
                <a:cs typeface="B Yagut" panose="00000400000000000000" pitchFamily="2" charset="-78"/>
              </a:rPr>
              <a:t>ﺑﺎ </a:t>
            </a:r>
            <a:r>
              <a:rPr lang="fa-IR" sz="2500" dirty="0">
                <a:cs typeface="B Yagut" panose="00000400000000000000" pitchFamily="2" charset="-78"/>
              </a:rPr>
              <a:t>ﻛﻠﻴﻚ روي ﺳﺮﺑﺮگ </a:t>
            </a:r>
            <a:r>
              <a:rPr lang="en-US" sz="2500" dirty="0" err="1"/>
              <a:t>Aditional</a:t>
            </a:r>
            <a:r>
              <a:rPr lang="en-US" sz="2500" dirty="0"/>
              <a:t> </a:t>
            </a:r>
            <a:r>
              <a:rPr lang="en-US" sz="2500" dirty="0" smtClean="0"/>
              <a:t>Clocks</a:t>
            </a:r>
            <a:r>
              <a:rPr lang="fa-IR" sz="2500" dirty="0" smtClean="0"/>
              <a:t> </a:t>
            </a:r>
            <a:r>
              <a:rPr lang="fa-IR" sz="2500" dirty="0" smtClean="0">
                <a:cs typeface="B Yagut" panose="00000400000000000000" pitchFamily="2" charset="-78"/>
              </a:rPr>
              <a:t>در ﻛﺎدر</a:t>
            </a:r>
            <a:r>
              <a:rPr lang="en-US" sz="2500" dirty="0" smtClean="0"/>
              <a:t>Date </a:t>
            </a:r>
            <a:r>
              <a:rPr lang="en-US" sz="2500" dirty="0"/>
              <a:t>and Time</a:t>
            </a:r>
            <a:r>
              <a:rPr lang="fa-IR" sz="2500" dirty="0" smtClean="0"/>
              <a:t> </a:t>
            </a:r>
            <a:r>
              <a:rPr lang="fa-IR" sz="2500" dirty="0" smtClean="0">
                <a:cs typeface="B Yagut" panose="00000400000000000000" pitchFamily="2" charset="-78"/>
              </a:rPr>
              <a:t>(ﺷﻜﻞ</a:t>
            </a:r>
            <a:r>
              <a:rPr lang="fa-IR" sz="2500" dirty="0">
                <a:cs typeface="B Yagut" panose="00000400000000000000" pitchFamily="2" charset="-78"/>
              </a:rPr>
              <a:t>‏ </a:t>
            </a:r>
            <a:r>
              <a:rPr lang="fa-IR" sz="2500" dirty="0" smtClean="0">
                <a:cs typeface="B Yagut" panose="00000400000000000000" pitchFamily="2" charset="-78"/>
              </a:rPr>
              <a:t>5- 4)،ﻣﻲ </a:t>
            </a:r>
            <a:r>
              <a:rPr lang="fa-IR" sz="2500" dirty="0">
                <a:cs typeface="B Yagut" panose="00000400000000000000" pitchFamily="2" charset="-78"/>
              </a:rPr>
              <a:t>ﺗﻮاﻧﻴﺪ ﺗﺎ دو ﻧﺎﺣﻴﻪ </a:t>
            </a:r>
            <a:r>
              <a:rPr lang="fa-IR" sz="2500" dirty="0" smtClean="0">
                <a:cs typeface="B Yagut" panose="00000400000000000000" pitchFamily="2" charset="-78"/>
              </a:rPr>
              <a:t>زﻣﺎﻧﻲدﻳﮕﺮ </a:t>
            </a:r>
            <a:r>
              <a:rPr lang="fa-IR" sz="2500" dirty="0">
                <a:cs typeface="B Yagut" panose="00000400000000000000" pitchFamily="2" charset="-78"/>
              </a:rPr>
              <a:t>را ﺑﻪ ﺳﺎﻋﺖ ﻣﺤﻠﻲ اﺿﺎﻓﻪ </a:t>
            </a:r>
            <a:r>
              <a:rPr lang="fa-IR" sz="2500" dirty="0" smtClean="0">
                <a:cs typeface="B Yagut" panose="00000400000000000000" pitchFamily="2" charset="-78"/>
              </a:rPr>
              <a:t>ﻛﻨﻴﺪ(ﺷﻜﻞ ‏5- </a:t>
            </a:r>
            <a:r>
              <a:rPr lang="fa-IR" sz="2500" dirty="0">
                <a:cs typeface="B Yagut" panose="00000400000000000000" pitchFamily="2" charset="-78"/>
              </a:rPr>
              <a:t>٧). </a:t>
            </a:r>
            <a:endParaRPr lang="fa-IR" sz="2500" dirty="0" smtClean="0">
              <a:cs typeface="B Yagut" panose="00000400000000000000" pitchFamily="2" charset="-78"/>
            </a:endParaRPr>
          </a:p>
          <a:p>
            <a:pPr algn="just" rtl="1"/>
            <a:r>
              <a:rPr lang="fa-IR" sz="2500" dirty="0" smtClean="0">
                <a:cs typeface="B Yagut" panose="00000400000000000000" pitchFamily="2" charset="-78"/>
              </a:rPr>
              <a:t>ﺑﺮاي </a:t>
            </a:r>
            <a:r>
              <a:rPr lang="fa-IR" sz="2500" dirty="0">
                <a:cs typeface="B Yagut" panose="00000400000000000000" pitchFamily="2" charset="-78"/>
              </a:rPr>
              <a:t>اﻳﻦ ﻛﺎر، </a:t>
            </a:r>
            <a:r>
              <a:rPr lang="fa-IR" sz="2500" dirty="0" smtClean="0">
                <a:cs typeface="B Yagut" panose="00000400000000000000" pitchFamily="2" charset="-78"/>
              </a:rPr>
              <a:t>ﮔﺰﻳﻨﻪ </a:t>
            </a:r>
            <a:r>
              <a:rPr lang="en-US" sz="2500" dirty="0" smtClean="0"/>
              <a:t>show </a:t>
            </a:r>
            <a:r>
              <a:rPr lang="en-US" sz="2500" dirty="0"/>
              <a:t>this clock</a:t>
            </a:r>
            <a:r>
              <a:rPr lang="en-AU" sz="2500" dirty="0" smtClean="0">
                <a:cs typeface="B Yagut" panose="00000400000000000000" pitchFamily="2" charset="-78"/>
              </a:rPr>
              <a:t>s</a:t>
            </a:r>
            <a:r>
              <a:rPr lang="fa-IR" sz="2500" dirty="0" smtClean="0">
                <a:cs typeface="B Yagut" panose="00000400000000000000" pitchFamily="2" charset="-78"/>
              </a:rPr>
              <a:t> را </a:t>
            </a:r>
            <a:r>
              <a:rPr lang="fa-IR" sz="2500" dirty="0">
                <a:cs typeface="B Yagut" panose="00000400000000000000" pitchFamily="2" charset="-78"/>
              </a:rPr>
              <a:t>اﻧﺘﺨﺎب ﻛﺮده و </a:t>
            </a:r>
            <a:r>
              <a:rPr lang="fa-IR" sz="2500" dirty="0" smtClean="0">
                <a:cs typeface="B Yagut" panose="00000400000000000000" pitchFamily="2" charset="-78"/>
              </a:rPr>
              <a:t>در ﻛﺎدر </a:t>
            </a:r>
            <a:r>
              <a:rPr lang="en-US" sz="2500" dirty="0"/>
              <a:t>Select time zone</a:t>
            </a:r>
            <a:r>
              <a:rPr lang="en-AU" sz="2500" dirty="0" smtClean="0">
                <a:cs typeface="B Yagut" panose="00000400000000000000" pitchFamily="2" charset="-78"/>
              </a:rPr>
              <a:t>، </a:t>
            </a:r>
            <a:r>
              <a:rPr lang="fa-IR" sz="2500" dirty="0">
                <a:cs typeface="B Yagut" panose="00000400000000000000" pitchFamily="2" charset="-78"/>
              </a:rPr>
              <a:t>ﻧﺎﺣﻴﻪ زﻣﺎﻧﻲ ﻣﻮرد ﻧﻈﺮ را اﻧﺘﺨﺎب ﻛﻨﻴﺪ و در ﻗﺴﻤﺖ </a:t>
            </a:r>
            <a:r>
              <a:rPr lang="en-US" sz="2500" dirty="0"/>
              <a:t>Enter display </a:t>
            </a:r>
            <a:r>
              <a:rPr lang="en-US" sz="2500" dirty="0" smtClean="0"/>
              <a:t>name</a:t>
            </a:r>
            <a:r>
              <a:rPr lang="fa-IR" sz="2500" dirty="0" smtClean="0"/>
              <a:t> </a:t>
            </a:r>
            <a:r>
              <a:rPr lang="fa-IR" sz="2500" dirty="0" smtClean="0">
                <a:cs typeface="B Yagut" panose="00000400000000000000" pitchFamily="2" charset="-78"/>
              </a:rPr>
              <a:t>ﻧﺎم دﻟﺨﻮاﻫﻲرا </a:t>
            </a:r>
            <a:r>
              <a:rPr lang="fa-IR" sz="2500" dirty="0">
                <a:cs typeface="B Yagut" panose="00000400000000000000" pitchFamily="2" charset="-78"/>
              </a:rPr>
              <a:t>ﺑﺮاي آن ﺗﺎﻳﭗ ﻛﻨﻴﺪ.			</a:t>
            </a:r>
          </a:p>
          <a:p>
            <a:pPr algn="just" rtl="1"/>
            <a:r>
              <a:rPr lang="fa-IR" sz="2500" dirty="0" smtClean="0">
                <a:cs typeface="B Yagut" panose="00000400000000000000" pitchFamily="2" charset="-78"/>
              </a:rPr>
              <a:t>زﻣﺎﻧﻲ </a:t>
            </a:r>
            <a:r>
              <a:rPr lang="fa-IR" sz="2500" dirty="0">
                <a:cs typeface="B Yagut" panose="00000400000000000000" pitchFamily="2" charset="-78"/>
              </a:rPr>
              <a:t>ﻛﻪ روي ﺳﺎﻋﺖ در ﻧﺎﺣﻴﻪ اﻋﻼن، اﺷﺎره ﮔﺮ ﻣﺎوس را ﻧﮕﻪ دارﻳﺪ ﻳﺎ ﻛﻠﻴﻚ ﻛﻨﻴﺪ، ﺳﺎﻋﺖ ﻫﻤﻪ ﻧﻮاﺣﻲ زﻣﺎﻧﻲ اﻧﺘﺨﺎب ﺷﺪه، ﻣﺸﺎﻫﺪه ﻣﻲ ﺷﻮﻧﺪ (ﺷﻜﻞ</a:t>
            </a:r>
            <a:r>
              <a:rPr lang="fa-IR" sz="2500" dirty="0" smtClean="0">
                <a:cs typeface="B Yagut" panose="00000400000000000000" pitchFamily="2" charset="-78"/>
              </a:rPr>
              <a:t>‏5 </a:t>
            </a:r>
            <a:r>
              <a:rPr lang="fa-IR" sz="2500" dirty="0">
                <a:cs typeface="B Yagut" panose="00000400000000000000" pitchFamily="2" charset="-78"/>
              </a:rPr>
              <a:t>-٨ و ﺷﻜﻞ</a:t>
            </a:r>
            <a:r>
              <a:rPr lang="fa-IR" sz="2500" dirty="0" smtClean="0">
                <a:cs typeface="B Yagut" panose="00000400000000000000" pitchFamily="2" charset="-78"/>
              </a:rPr>
              <a:t>‏5 </a:t>
            </a:r>
            <a:r>
              <a:rPr lang="fa-IR" sz="2500" dirty="0">
                <a:cs typeface="B Yagut" panose="00000400000000000000" pitchFamily="2" charset="-78"/>
              </a:rPr>
              <a:t>-</a:t>
            </a:r>
            <a:r>
              <a:rPr lang="fa-IR" sz="2800" dirty="0">
                <a:cs typeface="B Yagut" panose="00000400000000000000" pitchFamily="2" charset="-78"/>
              </a:rPr>
              <a:t>٩</a:t>
            </a:r>
            <a:r>
              <a:rPr lang="fa-IR" sz="2800" dirty="0" smtClean="0">
                <a:cs typeface="B Yagut" panose="00000400000000000000" pitchFamily="2" charset="-78"/>
              </a:rPr>
              <a:t>).</a:t>
            </a:r>
          </a:p>
          <a:p>
            <a:pPr algn="just" rtl="1"/>
            <a:endParaRPr lang="en-AU" sz="2500" b="1" dirty="0">
              <a:latin typeface="+mj-lt"/>
              <a:ea typeface="+mj-ea"/>
              <a:cs typeface="B Yagut" panose="00000400000000000000" pitchFamily="2" charset="-78"/>
            </a:endParaRPr>
          </a:p>
        </p:txBody>
      </p:sp>
      <p:sp>
        <p:nvSpPr>
          <p:cNvPr id="2" name="Rectangle 1"/>
          <p:cNvSpPr/>
          <p:nvPr/>
        </p:nvSpPr>
        <p:spPr>
          <a:xfrm>
            <a:off x="4490468" y="643780"/>
            <a:ext cx="3960439" cy="477054"/>
          </a:xfrm>
          <a:prstGeom prst="rect">
            <a:avLst/>
          </a:prstGeom>
          <a:solidFill>
            <a:schemeClr val="bg1"/>
          </a:solidFill>
          <a:ln>
            <a:solidFill>
              <a:schemeClr val="bg1"/>
            </a:solidFill>
          </a:ln>
        </p:spPr>
        <p:txBody>
          <a:bodyPr vert="horz" lIns="91440" tIns="45720" rIns="91440" bIns="45720" rtlCol="0" anchor="ctr">
            <a:noAutofit/>
          </a:bodyPr>
          <a:lstStyle/>
          <a:p>
            <a:pPr marL="342900" indent="-342900" algn="r" rtl="1">
              <a:spcBef>
                <a:spcPct val="0"/>
              </a:spcBef>
              <a:buFont typeface="Wingdings" panose="05000000000000000000" pitchFamily="2" charset="2"/>
              <a:buChar char="§"/>
            </a:pPr>
            <a:r>
              <a:rPr lang="ar-SA" sz="2500" b="1" dirty="0">
                <a:latin typeface="+mj-lt"/>
                <a:ea typeface="+mj-ea"/>
                <a:cs typeface="B Yagut" panose="00000400000000000000" pitchFamily="2" charset="-78"/>
              </a:rPr>
              <a:t>ﺳﺮﺑﺮگ</a:t>
            </a:r>
            <a:r>
              <a:rPr lang="en-US" sz="2500" b="1" dirty="0" err="1" smtClean="0">
                <a:latin typeface="+mj-lt"/>
                <a:ea typeface="+mj-ea"/>
                <a:cs typeface="B Yagut" panose="00000400000000000000" pitchFamily="2" charset="-78"/>
              </a:rPr>
              <a:t>Aditional</a:t>
            </a:r>
            <a:r>
              <a:rPr lang="en-US" sz="2500" b="1" dirty="0" smtClean="0">
                <a:latin typeface="+mj-lt"/>
                <a:ea typeface="+mj-ea"/>
                <a:cs typeface="B Yagut" panose="00000400000000000000" pitchFamily="2" charset="-78"/>
              </a:rPr>
              <a:t>  Clocks</a:t>
            </a:r>
            <a:endParaRPr lang="en-AU" sz="2500" b="1" dirty="0">
              <a:latin typeface="+mj-lt"/>
              <a:ea typeface="+mj-ea"/>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39264452"/>
      </p:ext>
    </p:extLst>
  </p:cSld>
  <p:clrMapOvr>
    <a:masterClrMapping/>
  </p:clrMapOvr>
  <mc:AlternateContent xmlns:mc="http://schemas.openxmlformats.org/markup-compatibility/2006" xmlns:p14="http://schemas.microsoft.com/office/powerpoint/2010/main">
    <mc:Choice Requires="p14">
      <p:transition spd="slow" p14:dur="2000" advTm="16283"/>
    </mc:Choice>
    <mc:Fallback xmlns="">
      <p:transition spd="slow" advTm="16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1892" r="1591" b="1330"/>
          <a:stretch/>
        </p:blipFill>
        <p:spPr>
          <a:xfrm>
            <a:off x="467544" y="365246"/>
            <a:ext cx="3672408" cy="3927850"/>
          </a:xfrm>
          <a:prstGeom prst="rect">
            <a:avLst/>
          </a:prstGeom>
        </p:spPr>
      </p:pic>
      <p:pic>
        <p:nvPicPr>
          <p:cNvPr id="3" name="Picture 2"/>
          <p:cNvPicPr>
            <a:picLocks noChangeAspect="1"/>
          </p:cNvPicPr>
          <p:nvPr/>
        </p:nvPicPr>
        <p:blipFill>
          <a:blip r:embed="rId5"/>
          <a:stretch>
            <a:fillRect/>
          </a:stretch>
        </p:blipFill>
        <p:spPr>
          <a:xfrm>
            <a:off x="4499992" y="1482115"/>
            <a:ext cx="3738075" cy="2714105"/>
          </a:xfrm>
          <a:prstGeom prst="rect">
            <a:avLst/>
          </a:prstGeom>
        </p:spPr>
      </p:pic>
      <p:pic>
        <p:nvPicPr>
          <p:cNvPr id="4" name="Picture 3"/>
          <p:cNvPicPr>
            <a:picLocks noChangeAspect="1"/>
          </p:cNvPicPr>
          <p:nvPr/>
        </p:nvPicPr>
        <p:blipFill>
          <a:blip r:embed="rId6"/>
          <a:stretch>
            <a:fillRect/>
          </a:stretch>
        </p:blipFill>
        <p:spPr>
          <a:xfrm>
            <a:off x="1974928" y="4941169"/>
            <a:ext cx="1543050" cy="942975"/>
          </a:xfrm>
          <a:prstGeom prst="rect">
            <a:avLst/>
          </a:prstGeom>
        </p:spPr>
      </p:pic>
      <p:sp>
        <p:nvSpPr>
          <p:cNvPr id="6" name="Rectangle 5"/>
          <p:cNvSpPr/>
          <p:nvPr/>
        </p:nvSpPr>
        <p:spPr>
          <a:xfrm>
            <a:off x="683568" y="4437112"/>
            <a:ext cx="2808312" cy="288032"/>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fa-IR" sz="1600" dirty="0" smtClean="0">
                <a:cs typeface="B Yagut" panose="00000400000000000000" pitchFamily="2" charset="-78"/>
              </a:rPr>
              <a:t>شکل 5-7-افزودن منطقه جغرافیایی</a:t>
            </a:r>
            <a:endParaRPr lang="fa-IR" sz="1600" dirty="0">
              <a:cs typeface="B Yagut" panose="00000400000000000000" pitchFamily="2" charset="-78"/>
            </a:endParaRPr>
          </a:p>
        </p:txBody>
      </p:sp>
      <p:sp>
        <p:nvSpPr>
          <p:cNvPr id="7" name="Rectangle 6"/>
          <p:cNvSpPr/>
          <p:nvPr/>
        </p:nvSpPr>
        <p:spPr>
          <a:xfrm>
            <a:off x="4139953" y="4293096"/>
            <a:ext cx="4098114" cy="504056"/>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fa-IR" sz="1400" b="1" dirty="0" smtClean="0">
                <a:cs typeface="B Yagut" panose="00000400000000000000" pitchFamily="2" charset="-78"/>
              </a:rPr>
              <a:t>شکل 5-8-نمایش ساعت مناطق جغرافیایی با کلیک روی ساعت در ناحیه اعلان</a:t>
            </a:r>
            <a:endParaRPr lang="fa-IR" sz="1400" b="1" dirty="0">
              <a:cs typeface="B Yagut" panose="00000400000000000000" pitchFamily="2" charset="-78"/>
            </a:endParaRPr>
          </a:p>
        </p:txBody>
      </p:sp>
      <p:sp>
        <p:nvSpPr>
          <p:cNvPr id="8" name="Rectangle 7"/>
          <p:cNvSpPr/>
          <p:nvPr/>
        </p:nvSpPr>
        <p:spPr>
          <a:xfrm>
            <a:off x="899592" y="5884144"/>
            <a:ext cx="3600400" cy="425176"/>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fa-IR" sz="1400" b="1" dirty="0" smtClean="0">
                <a:cs typeface="B Yagut" panose="00000400000000000000" pitchFamily="2" charset="-78"/>
              </a:rPr>
              <a:t>شکل 5-9-نمایش ساعت با نگه داشتن اشاره گر موس </a:t>
            </a:r>
            <a:endParaRPr lang="fa-IR" sz="1400" b="1" dirty="0">
              <a:cs typeface="B Yagut" panose="00000400000000000000" pitchFamily="2" charset="-78"/>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34910093"/>
      </p:ext>
    </p:extLst>
  </p:cSld>
  <p:clrMapOvr>
    <a:masterClrMapping/>
  </p:clrMapOvr>
  <mc:AlternateContent xmlns:mc="http://schemas.openxmlformats.org/markup-compatibility/2006" xmlns:p14="http://schemas.microsoft.com/office/powerpoint/2010/main">
    <mc:Choice Requires="p14">
      <p:transition spd="slow" p14:dur="2000" advTm="32156"/>
    </mc:Choice>
    <mc:Fallback xmlns="">
      <p:transition spd="slow" advTm="32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65021"/>
            <a:ext cx="8279438" cy="4764786"/>
          </a:xfrm>
          <a:solidFill>
            <a:schemeClr val="bg1"/>
          </a:solidFill>
          <a:ln>
            <a:solidFill>
              <a:schemeClr val="bg1"/>
            </a:solidFill>
          </a:ln>
        </p:spPr>
        <p:txBody>
          <a:bodyPr vert="horz" lIns="91440" tIns="45720" rIns="91440" bIns="45720" rtlCol="0" anchor="ctr">
            <a:noAutofit/>
          </a:bodyPr>
          <a:lstStyle/>
          <a:p>
            <a:pPr algn="r" rtl="1">
              <a:spcBef>
                <a:spcPct val="0"/>
              </a:spcBef>
            </a:pPr>
            <a:r>
              <a:rPr lang="ar-SA" sz="2500" dirty="0">
                <a:latin typeface="+mj-lt"/>
                <a:ea typeface="+mj-ea"/>
                <a:cs typeface="B Yagut" panose="00000400000000000000" pitchFamily="2" charset="-78"/>
              </a:rPr>
              <a:t>ﺳﺮﺑﺮگ </a:t>
            </a:r>
            <a:r>
              <a:rPr lang="en-US" sz="2500" dirty="0">
                <a:latin typeface="+mj-lt"/>
                <a:ea typeface="+mj-ea"/>
                <a:cs typeface="B Yagut" panose="00000400000000000000" pitchFamily="2" charset="-78"/>
              </a:rPr>
              <a:t>Internet T</a:t>
            </a:r>
            <a:r>
              <a:rPr lang="en-US" sz="2500" dirty="0" smtClean="0">
                <a:latin typeface="+mj-lt"/>
                <a:ea typeface="+mj-ea"/>
                <a:cs typeface="B Yagut" panose="00000400000000000000" pitchFamily="2" charset="-78"/>
              </a:rPr>
              <a:t>ime</a:t>
            </a:r>
            <a:r>
              <a:rPr lang="ar-SA" sz="2500" dirty="0">
                <a:latin typeface="+mj-lt"/>
                <a:ea typeface="+mj-ea"/>
                <a:cs typeface="B Yagut" panose="00000400000000000000" pitchFamily="2" charset="-78"/>
              </a:rPr>
              <a:t>، در ﻛﺎدر </a:t>
            </a:r>
            <a:r>
              <a:rPr lang="en-US" sz="2500" dirty="0">
                <a:latin typeface="+mj-lt"/>
                <a:ea typeface="+mj-ea"/>
                <a:cs typeface="B Yagut" panose="00000400000000000000" pitchFamily="2" charset="-78"/>
              </a:rPr>
              <a:t>Date and Time </a:t>
            </a:r>
            <a:r>
              <a:rPr lang="ar-SA" sz="2500" dirty="0">
                <a:latin typeface="+mj-lt"/>
                <a:ea typeface="+mj-ea"/>
                <a:cs typeface="B Yagut" panose="00000400000000000000" pitchFamily="2" charset="-78"/>
              </a:rPr>
              <a:t>(ﺷﻜﻞ </a:t>
            </a:r>
            <a:r>
              <a:rPr lang="fa-IR" sz="2500" dirty="0" smtClean="0">
                <a:latin typeface="+mj-lt"/>
                <a:ea typeface="+mj-ea"/>
                <a:cs typeface="B Yagut" panose="00000400000000000000" pitchFamily="2" charset="-78"/>
              </a:rPr>
              <a:t>5-4</a:t>
            </a:r>
            <a:r>
              <a:rPr lang="fa-IR" sz="2500" dirty="0">
                <a:latin typeface="+mj-lt"/>
                <a:ea typeface="+mj-ea"/>
                <a:cs typeface="B Yagut" panose="00000400000000000000" pitchFamily="2" charset="-78"/>
              </a:rPr>
              <a:t>)</a:t>
            </a:r>
            <a:r>
              <a:rPr lang="ar-SA" sz="2500" dirty="0">
                <a:latin typeface="+mj-lt"/>
                <a:ea typeface="+mj-ea"/>
                <a:cs typeface="B Yagut" panose="00000400000000000000" pitchFamily="2" charset="-78"/>
              </a:rPr>
              <a:t>، اﻳﻦ اﻣﻜﺎن را ﺑﻪ ﺷﻤﺎ ﻣﻲ دﻫﺪ ﺗﺎ در ﺻﻮرت وﺻﻞ ﺷﺪن ﺑﻪ اﻳﻨﺘﺮﻧﺖ، ﺳﺎﻋﺖ راﻳﺎﻧﻪ ﺧﻮد را ﺑﺎ ﺳﺎﻋﺖ ﻳﻚ ﺳﺮوﻳﺲ دﻫﻨﺪه اﻳﻨﺘﺮﻧﺖ ﻛﻪ آن را </a:t>
            </a:r>
            <a:r>
              <a:rPr lang="ar-SA" sz="2500" dirty="0" smtClean="0">
                <a:latin typeface="+mj-lt"/>
                <a:ea typeface="+mj-ea"/>
                <a:cs typeface="B Yagut" panose="00000400000000000000" pitchFamily="2" charset="-78"/>
              </a:rPr>
              <a:t>ﻣﺸﺨﺺ</a:t>
            </a:r>
            <a:endParaRPr lang="fa-IR" sz="2500" dirty="0" smtClean="0">
              <a:latin typeface="+mj-lt"/>
              <a:ea typeface="+mj-ea"/>
              <a:cs typeface="B Yagut" panose="00000400000000000000" pitchFamily="2" charset="-78"/>
            </a:endParaRPr>
          </a:p>
          <a:p>
            <a:pPr marL="0" indent="0" algn="r" rtl="1">
              <a:spcBef>
                <a:spcPct val="0"/>
              </a:spcBef>
              <a:buNone/>
            </a:pPr>
            <a:r>
              <a:rPr lang="fa-IR" sz="2500" dirty="0">
                <a:latin typeface="+mj-lt"/>
                <a:ea typeface="+mj-ea"/>
                <a:cs typeface="B Yagut" panose="00000400000000000000" pitchFamily="2" charset="-78"/>
              </a:rPr>
              <a:t> </a:t>
            </a:r>
            <a:r>
              <a:rPr lang="fa-IR" sz="2500" dirty="0" smtClean="0">
                <a:latin typeface="+mj-lt"/>
                <a:ea typeface="+mj-ea"/>
                <a:cs typeface="B Yagut" panose="00000400000000000000" pitchFamily="2" charset="-78"/>
              </a:rPr>
              <a:t>   </a:t>
            </a:r>
            <a:r>
              <a:rPr lang="ar-SA" sz="2500" dirty="0" smtClean="0">
                <a:latin typeface="+mj-lt"/>
                <a:ea typeface="+mj-ea"/>
                <a:cs typeface="B Yagut" panose="00000400000000000000" pitchFamily="2" charset="-78"/>
              </a:rPr>
              <a:t> </a:t>
            </a:r>
            <a:r>
              <a:rPr lang="ar-SA" sz="2500" dirty="0">
                <a:latin typeface="+mj-lt"/>
                <a:ea typeface="+mj-ea"/>
                <a:cs typeface="B Yagut" panose="00000400000000000000" pitchFamily="2" charset="-78"/>
              </a:rPr>
              <a:t>ﻣﻲ ﻛﻨﻴﺪ، ﺗﻨﻈﻴﻢ ﻧﻤﺎﻳﻴﺪ. </a:t>
            </a:r>
            <a:endParaRPr lang="fa-IR" sz="2500" dirty="0">
              <a:latin typeface="+mj-lt"/>
              <a:ea typeface="+mj-ea"/>
              <a:cs typeface="B Yagut" panose="00000400000000000000" pitchFamily="2" charset="-78"/>
            </a:endParaRPr>
          </a:p>
          <a:p>
            <a:pPr algn="r" rtl="1">
              <a:spcBef>
                <a:spcPct val="0"/>
              </a:spcBef>
              <a:buFont typeface="Wingdings" panose="05000000000000000000" pitchFamily="2" charset="2"/>
              <a:buChar char="§"/>
            </a:pPr>
            <a:r>
              <a:rPr lang="ar-SA" sz="2500" dirty="0">
                <a:latin typeface="+mj-lt"/>
                <a:ea typeface="+mj-ea"/>
                <a:cs typeface="B Yagut" panose="00000400000000000000" pitchFamily="2" charset="-78"/>
              </a:rPr>
              <a:t>ﺑﺮاي اﻳﻦ ﻛﺎر، روي ﮔﺰﻳﻨﻪ </a:t>
            </a:r>
            <a:r>
              <a:rPr lang="en-US" sz="2500" dirty="0">
                <a:latin typeface="+mj-lt"/>
                <a:ea typeface="+mj-ea"/>
                <a:cs typeface="B Yagut" panose="00000400000000000000" pitchFamily="2" charset="-78"/>
              </a:rPr>
              <a:t>Change Settings</a:t>
            </a:r>
            <a:r>
              <a:rPr lang="ar-SA" sz="2500" dirty="0">
                <a:latin typeface="+mj-lt"/>
                <a:ea typeface="+mj-ea"/>
                <a:cs typeface="B Yagut" panose="00000400000000000000" pitchFamily="2" charset="-78"/>
              </a:rPr>
              <a:t>، ﻛﻠﻴﻚ ﻛﻨﻴﺪ. </a:t>
            </a:r>
            <a:endParaRPr lang="fa-IR" sz="2500" dirty="0" smtClean="0">
              <a:latin typeface="+mj-lt"/>
              <a:ea typeface="+mj-ea"/>
              <a:cs typeface="B Yagut" panose="00000400000000000000" pitchFamily="2" charset="-78"/>
            </a:endParaRPr>
          </a:p>
          <a:p>
            <a:pPr marL="0" indent="0" algn="r" rtl="1">
              <a:spcBef>
                <a:spcPct val="0"/>
              </a:spcBef>
              <a:buNone/>
            </a:pPr>
            <a:r>
              <a:rPr lang="fa-IR" sz="2500" dirty="0">
                <a:latin typeface="+mj-lt"/>
                <a:ea typeface="+mj-ea"/>
                <a:cs typeface="B Yagut" panose="00000400000000000000" pitchFamily="2" charset="-78"/>
              </a:rPr>
              <a:t> </a:t>
            </a:r>
            <a:r>
              <a:rPr lang="fa-IR" sz="2500" dirty="0" smtClean="0">
                <a:latin typeface="+mj-lt"/>
                <a:ea typeface="+mj-ea"/>
                <a:cs typeface="B Yagut" panose="00000400000000000000" pitchFamily="2" charset="-78"/>
              </a:rPr>
              <a:t>  </a:t>
            </a:r>
            <a:r>
              <a:rPr lang="ar-SA" sz="2500" dirty="0" smtClean="0">
                <a:latin typeface="+mj-lt"/>
                <a:ea typeface="+mj-ea"/>
                <a:cs typeface="B Yagut" panose="00000400000000000000" pitchFamily="2" charset="-78"/>
              </a:rPr>
              <a:t>در </a:t>
            </a:r>
            <a:r>
              <a:rPr lang="ar-SA" sz="2500" dirty="0">
                <a:latin typeface="+mj-lt"/>
                <a:ea typeface="+mj-ea"/>
                <a:cs typeface="B Yagut" panose="00000400000000000000" pitchFamily="2" charset="-78"/>
              </a:rPr>
              <a:t>ﻛﺎدر ﺑﺎز ﺷﺪه (ﺷﻜﻞ </a:t>
            </a:r>
            <a:r>
              <a:rPr lang="ar-SA" sz="2500" dirty="0" smtClean="0">
                <a:latin typeface="+mj-lt"/>
                <a:ea typeface="+mj-ea"/>
                <a:cs typeface="B Yagut" panose="00000400000000000000" pitchFamily="2" charset="-78"/>
              </a:rPr>
              <a:t>‏</a:t>
            </a:r>
            <a:r>
              <a:rPr lang="fa-IR" sz="2500" dirty="0" smtClean="0">
                <a:latin typeface="+mj-lt"/>
                <a:ea typeface="+mj-ea"/>
                <a:cs typeface="B Yagut" panose="00000400000000000000" pitchFamily="2" charset="-78"/>
              </a:rPr>
              <a:t>5</a:t>
            </a:r>
            <a:r>
              <a:rPr lang="ar-SA" sz="2500" dirty="0" smtClean="0">
                <a:latin typeface="+mj-lt"/>
                <a:ea typeface="+mj-ea"/>
                <a:cs typeface="B Yagut" panose="00000400000000000000" pitchFamily="2" charset="-78"/>
              </a:rPr>
              <a:t>-١٠</a:t>
            </a:r>
            <a:r>
              <a:rPr lang="ar-SA" sz="2500" dirty="0">
                <a:latin typeface="+mj-lt"/>
                <a:ea typeface="+mj-ea"/>
                <a:cs typeface="B Yagut" panose="00000400000000000000" pitchFamily="2" charset="-78"/>
              </a:rPr>
              <a:t>)، </a:t>
            </a:r>
            <a:r>
              <a:rPr lang="ar-SA" sz="2500" dirty="0" smtClean="0">
                <a:latin typeface="+mj-lt"/>
                <a:ea typeface="+mj-ea"/>
                <a:cs typeface="B Yagut" panose="00000400000000000000" pitchFamily="2" charset="-78"/>
              </a:rPr>
              <a:t>ﮔﺰﻳﻨﻪ</a:t>
            </a:r>
            <a:r>
              <a:rPr lang="fa-IR" sz="2500" dirty="0" smtClean="0">
                <a:latin typeface="+mj-lt"/>
                <a:ea typeface="+mj-ea"/>
                <a:cs typeface="B Yagut" panose="00000400000000000000" pitchFamily="2" charset="-78"/>
              </a:rPr>
              <a:t> </a:t>
            </a:r>
            <a:r>
              <a:rPr lang="en-US" sz="2500" dirty="0" smtClean="0">
                <a:latin typeface="+mj-lt"/>
                <a:ea typeface="+mj-ea"/>
                <a:cs typeface="B Yagut" panose="00000400000000000000" pitchFamily="2" charset="-78"/>
              </a:rPr>
              <a:t> </a:t>
            </a:r>
            <a:r>
              <a:rPr lang="en-US" sz="2500" dirty="0">
                <a:latin typeface="+mj-lt"/>
                <a:ea typeface="+mj-ea"/>
                <a:cs typeface="B Yagut" panose="00000400000000000000" pitchFamily="2" charset="-78"/>
              </a:rPr>
              <a:t>Synchronize with an Internet </a:t>
            </a:r>
            <a:endParaRPr lang="fa-IR" sz="2500" dirty="0" smtClean="0">
              <a:latin typeface="+mj-lt"/>
              <a:ea typeface="+mj-ea"/>
              <a:cs typeface="B Yagut" panose="00000400000000000000" pitchFamily="2" charset="-78"/>
            </a:endParaRPr>
          </a:p>
          <a:p>
            <a:pPr marL="0" indent="0" algn="r" rtl="1">
              <a:spcBef>
                <a:spcPct val="0"/>
              </a:spcBef>
              <a:buNone/>
            </a:pPr>
            <a:r>
              <a:rPr lang="fa-IR" sz="2500" dirty="0">
                <a:latin typeface="+mj-lt"/>
                <a:ea typeface="+mj-ea"/>
                <a:cs typeface="B Yagut" panose="00000400000000000000" pitchFamily="2" charset="-78"/>
              </a:rPr>
              <a:t> </a:t>
            </a:r>
            <a:r>
              <a:rPr lang="fa-IR" sz="2500" dirty="0" smtClean="0">
                <a:latin typeface="+mj-lt"/>
                <a:ea typeface="+mj-ea"/>
                <a:cs typeface="B Yagut" panose="00000400000000000000" pitchFamily="2" charset="-78"/>
              </a:rPr>
              <a:t>   </a:t>
            </a:r>
            <a:r>
              <a:rPr lang="en-US" sz="2500" dirty="0" smtClean="0">
                <a:latin typeface="+mj-lt"/>
                <a:ea typeface="+mj-ea"/>
                <a:cs typeface="B Yagut" panose="00000400000000000000" pitchFamily="2" charset="-78"/>
              </a:rPr>
              <a:t>time server</a:t>
            </a:r>
            <a:r>
              <a:rPr lang="fa-IR" sz="2500" dirty="0" smtClean="0">
                <a:latin typeface="+mj-lt"/>
                <a:ea typeface="+mj-ea"/>
                <a:cs typeface="B Yagut" panose="00000400000000000000" pitchFamily="2" charset="-78"/>
              </a:rPr>
              <a:t> را </a:t>
            </a:r>
            <a:r>
              <a:rPr lang="fa-IR" sz="2500" dirty="0">
                <a:latin typeface="+mj-lt"/>
                <a:ea typeface="+mj-ea"/>
                <a:cs typeface="B Yagut" panose="00000400000000000000" pitchFamily="2" charset="-78"/>
              </a:rPr>
              <a:t>اﻧﺘﺨﺎب ﻛﺮده و در ﻗﺴﻤﺖ </a:t>
            </a:r>
            <a:r>
              <a:rPr lang="en-AU" sz="2500" dirty="0">
                <a:latin typeface="+mj-lt"/>
                <a:ea typeface="+mj-ea"/>
                <a:cs typeface="B Yagut" panose="00000400000000000000" pitchFamily="2" charset="-78"/>
              </a:rPr>
              <a:t>Server </a:t>
            </a:r>
            <a:r>
              <a:rPr lang="fa-IR" sz="2500" dirty="0">
                <a:latin typeface="+mj-lt"/>
                <a:ea typeface="+mj-ea"/>
                <a:cs typeface="B Yagut" panose="00000400000000000000" pitchFamily="2" charset="-78"/>
              </a:rPr>
              <a:t>ﻧﺎم ﺳﺮوﻳﺲ دﻫﻨﺪه </a:t>
            </a:r>
            <a:r>
              <a:rPr lang="fa-IR" sz="2500" dirty="0" smtClean="0">
                <a:latin typeface="+mj-lt"/>
                <a:ea typeface="+mj-ea"/>
                <a:cs typeface="B Yagut" panose="00000400000000000000" pitchFamily="2" charset="-78"/>
              </a:rPr>
              <a:t>  </a:t>
            </a:r>
          </a:p>
          <a:p>
            <a:pPr marL="0" indent="0" algn="r" rtl="1">
              <a:spcBef>
                <a:spcPct val="0"/>
              </a:spcBef>
              <a:buNone/>
            </a:pPr>
            <a:r>
              <a:rPr lang="fa-IR" sz="2500" dirty="0">
                <a:latin typeface="+mj-lt"/>
                <a:ea typeface="+mj-ea"/>
                <a:cs typeface="B Yagut" panose="00000400000000000000" pitchFamily="2" charset="-78"/>
              </a:rPr>
              <a:t> </a:t>
            </a:r>
            <a:r>
              <a:rPr lang="fa-IR" sz="2500" dirty="0" smtClean="0">
                <a:latin typeface="+mj-lt"/>
                <a:ea typeface="+mj-ea"/>
                <a:cs typeface="B Yagut" panose="00000400000000000000" pitchFamily="2" charset="-78"/>
              </a:rPr>
              <a:t>    ﻣﻮرد ﻧﻈﺮ </a:t>
            </a:r>
            <a:r>
              <a:rPr lang="fa-IR" sz="2500" dirty="0">
                <a:latin typeface="+mj-lt"/>
                <a:ea typeface="+mj-ea"/>
                <a:cs typeface="B Yagut" panose="00000400000000000000" pitchFamily="2" charset="-78"/>
              </a:rPr>
              <a:t>را اﻧﺘﺨﺎب ﻛﻨﻴﺪ. </a:t>
            </a:r>
          </a:p>
          <a:p>
            <a:pPr algn="r" rtl="1">
              <a:spcBef>
                <a:spcPct val="0"/>
              </a:spcBef>
            </a:pPr>
            <a:r>
              <a:rPr lang="fa-IR" sz="2500" dirty="0">
                <a:latin typeface="+mj-lt"/>
                <a:ea typeface="+mj-ea"/>
                <a:cs typeface="B Yagut" panose="00000400000000000000" pitchFamily="2" charset="-78"/>
              </a:rPr>
              <a:t>ﺑﺎ ﻛﻠﻴﻚ روي ﮔﺰﻳﻨﻪ	</a:t>
            </a:r>
            <a:r>
              <a:rPr lang="en-US" sz="2500" dirty="0">
                <a:latin typeface="+mj-lt"/>
                <a:ea typeface="+mj-ea"/>
                <a:cs typeface="B Yagut" panose="00000400000000000000" pitchFamily="2" charset="-78"/>
              </a:rPr>
              <a:t>Update now</a:t>
            </a:r>
            <a:r>
              <a:rPr lang="en-AU" sz="2500" dirty="0">
                <a:latin typeface="+mj-lt"/>
                <a:ea typeface="+mj-ea"/>
                <a:cs typeface="B Yagut" panose="00000400000000000000" pitchFamily="2" charset="-78"/>
              </a:rPr>
              <a:t>، </a:t>
            </a:r>
            <a:r>
              <a:rPr lang="fa-IR" sz="2500" dirty="0">
                <a:latin typeface="+mj-lt"/>
                <a:ea typeface="+mj-ea"/>
                <a:cs typeface="B Yagut" panose="00000400000000000000" pitchFamily="2" charset="-78"/>
              </a:rPr>
              <a:t>در ﺻﻮرت اﺗﺼﺎل ﺑﻪ اﻳﻨﺘﺮﻧﺖ، ﺳﺎﻋﺖ ﺳﻴﺴﺘﻢ ﻫﻤﺎن ﻟﺤﻈﻪ ﺑﻪ روز ﻣﻲ ﺷﻮد.</a:t>
            </a:r>
            <a:r>
              <a:rPr lang="fa-IR" sz="2500" b="1" dirty="0">
                <a:latin typeface="+mj-lt"/>
                <a:ea typeface="+mj-ea"/>
                <a:cs typeface="B Yagut" panose="00000400000000000000" pitchFamily="2" charset="-78"/>
              </a:rPr>
              <a:t>	</a:t>
            </a:r>
          </a:p>
          <a:p>
            <a:pPr algn="r" rtl="1">
              <a:spcBef>
                <a:spcPct val="0"/>
              </a:spcBef>
              <a:buFont typeface="Wingdings" panose="05000000000000000000" pitchFamily="2" charset="2"/>
              <a:buChar char="§"/>
            </a:pPr>
            <a:endParaRPr lang="fa-IR" sz="2500" b="1" dirty="0">
              <a:latin typeface="+mj-lt"/>
              <a:ea typeface="+mj-ea"/>
              <a:cs typeface="B Yagut" panose="00000400000000000000" pitchFamily="2" charset="-78"/>
            </a:endParaRPr>
          </a:p>
          <a:p>
            <a:pPr algn="r" rtl="1">
              <a:spcBef>
                <a:spcPct val="0"/>
              </a:spcBef>
              <a:buFont typeface="Wingdings" panose="05000000000000000000" pitchFamily="2" charset="2"/>
              <a:buChar char="§"/>
            </a:pPr>
            <a:endParaRPr lang="en-AU" sz="2500" b="1" dirty="0">
              <a:latin typeface="+mj-lt"/>
              <a:ea typeface="+mj-ea"/>
              <a:cs typeface="B Yagut" panose="00000400000000000000" pitchFamily="2" charset="-78"/>
            </a:endParaRPr>
          </a:p>
        </p:txBody>
      </p:sp>
      <p:sp>
        <p:nvSpPr>
          <p:cNvPr id="2" name="Rectangle 1"/>
          <p:cNvSpPr/>
          <p:nvPr/>
        </p:nvSpPr>
        <p:spPr>
          <a:xfrm>
            <a:off x="683568" y="487967"/>
            <a:ext cx="7848872" cy="477054"/>
          </a:xfrm>
          <a:prstGeom prst="rect">
            <a:avLst/>
          </a:prstGeom>
          <a:solidFill>
            <a:schemeClr val="bg1"/>
          </a:solidFill>
          <a:ln>
            <a:solidFill>
              <a:schemeClr val="bg1"/>
            </a:solidFill>
          </a:ln>
        </p:spPr>
        <p:txBody>
          <a:bodyPr vert="horz" lIns="91440" tIns="45720" rIns="91440" bIns="45720" rtlCol="0" anchor="ctr">
            <a:noAutofit/>
          </a:bodyPr>
          <a:lstStyle/>
          <a:p>
            <a:pPr marL="342900" indent="-342900" algn="r" rtl="1">
              <a:spcBef>
                <a:spcPct val="0"/>
              </a:spcBef>
              <a:buFont typeface="Wingdings" panose="05000000000000000000" pitchFamily="2" charset="2"/>
              <a:buChar char="§"/>
            </a:pPr>
            <a:r>
              <a:rPr lang="ar-SA" sz="2500" b="1" dirty="0">
                <a:latin typeface="+mj-lt"/>
                <a:ea typeface="+mj-ea"/>
                <a:cs typeface="B Yagut" panose="00000400000000000000" pitchFamily="2" charset="-78"/>
              </a:rPr>
              <a:t>ﺳﺮﺑﺮگ </a:t>
            </a:r>
            <a:r>
              <a:rPr lang="en-AU" sz="2500" b="1" dirty="0">
                <a:latin typeface="+mj-lt"/>
                <a:ea typeface="+mj-ea"/>
                <a:cs typeface="B Yagut" panose="00000400000000000000" pitchFamily="2" charset="-78"/>
              </a:rPr>
              <a:t>Internet Time</a:t>
            </a:r>
            <a:r>
              <a:rPr lang="fa-IR" sz="2500" b="1" dirty="0">
                <a:latin typeface="+mj-lt"/>
                <a:ea typeface="+mj-ea"/>
                <a:cs typeface="B Yagut" panose="00000400000000000000" pitchFamily="2" charset="-78"/>
              </a:rPr>
              <a:t> </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60762503"/>
      </p:ext>
    </p:extLst>
  </p:cSld>
  <p:clrMapOvr>
    <a:masterClrMapping/>
  </p:clrMapOvr>
  <mc:AlternateContent xmlns:mc="http://schemas.openxmlformats.org/markup-compatibility/2006" xmlns:p14="http://schemas.microsoft.com/office/powerpoint/2010/main">
    <mc:Choice Requires="p14">
      <p:transition spd="slow" p14:dur="2000" advTm="29064"/>
    </mc:Choice>
    <mc:Fallback xmlns="">
      <p:transition spd="slow" advTm="29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87593" y="5832441"/>
            <a:ext cx="4168129" cy="307777"/>
          </a:xfrm>
          <a:prstGeom prst="rect">
            <a:avLst/>
          </a:prstGeom>
        </p:spPr>
        <p:txBody>
          <a:bodyPr wrap="none">
            <a:spAutoFit/>
          </a:bodyPr>
          <a:lstStyle/>
          <a:p>
            <a:pPr algn="r" rtl="1"/>
            <a:r>
              <a:rPr lang="ar-SA" sz="1400" b="1" dirty="0" smtClean="0">
                <a:cs typeface="B Yagut" panose="00000400000000000000" pitchFamily="2" charset="-78"/>
              </a:rPr>
              <a:t>ﺷﻜﻞ ‏</a:t>
            </a:r>
            <a:r>
              <a:rPr lang="en-US" sz="1400" b="1" dirty="0" smtClean="0">
                <a:cs typeface="B Yagut" panose="00000400000000000000" pitchFamily="2" charset="-78"/>
              </a:rPr>
              <a:t>5</a:t>
            </a:r>
            <a:r>
              <a:rPr lang="ar-SA" sz="1400" b="1" dirty="0" smtClean="0">
                <a:cs typeface="B Yagut" panose="00000400000000000000" pitchFamily="2" charset="-78"/>
              </a:rPr>
              <a:t> </a:t>
            </a:r>
            <a:r>
              <a:rPr lang="fa-IR" sz="1400" b="1" dirty="0" smtClean="0">
                <a:cs typeface="B Yagut" panose="00000400000000000000" pitchFamily="2" charset="-78"/>
              </a:rPr>
              <a:t>-10</a:t>
            </a:r>
            <a:r>
              <a:rPr lang="ar-SA" sz="1400" b="1" dirty="0" smtClean="0">
                <a:cs typeface="B Yagut" panose="00000400000000000000" pitchFamily="2" charset="-78"/>
              </a:rPr>
              <a:t> </a:t>
            </a:r>
            <a:r>
              <a:rPr lang="ar-SA" sz="1400" b="1" dirty="0">
                <a:cs typeface="B Yagut" panose="00000400000000000000" pitchFamily="2" charset="-78"/>
              </a:rPr>
              <a:t>ﺗﻨﻈﻴﻢ ﺧﻮدﻛﺎر ﺳﺎﻋﺖ ﺳﻴﺴﺘﻢ ﺑﺎ ﻳﻚ ﺳﺮوﻳﺲ دﻫﻨﺪه</a:t>
            </a:r>
            <a:endParaRPr lang="en-AU" sz="1400" b="1" dirty="0">
              <a:cs typeface="B Yagut" panose="00000400000000000000" pitchFamily="2" charset="-78"/>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37774"/>
            <a:ext cx="7762875"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01106705"/>
      </p:ext>
    </p:extLst>
  </p:cSld>
  <p:clrMapOvr>
    <a:masterClrMapping/>
  </p:clrMapOvr>
  <mc:AlternateContent xmlns:mc="http://schemas.openxmlformats.org/markup-compatibility/2006" xmlns:p14="http://schemas.microsoft.com/office/powerpoint/2010/main">
    <mc:Choice Requires="p14">
      <p:transition spd="slow" p14:dur="2000" advTm="22921"/>
    </mc:Choice>
    <mc:Fallback xmlns="">
      <p:transition spd="slow" advTm="22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556792"/>
            <a:ext cx="8229600" cy="4202385"/>
          </a:xfrm>
        </p:spPr>
        <p:txBody>
          <a:bodyPr>
            <a:normAutofit/>
          </a:bodyPr>
          <a:lstStyle/>
          <a:p>
            <a:pPr algn="r" rtl="1"/>
            <a:r>
              <a:rPr lang="ar-SA" sz="2500" dirty="0" smtClean="0">
                <a:cs typeface="B Yagut" panose="00000400000000000000" pitchFamily="2" charset="-78"/>
              </a:rPr>
              <a:t>ﺗﻮﺳﻂ </a:t>
            </a:r>
            <a:r>
              <a:rPr lang="ar-SA" sz="2500" dirty="0">
                <a:cs typeface="B Yagut" panose="00000400000000000000" pitchFamily="2" charset="-78"/>
              </a:rPr>
              <a:t>ﻛﺎدر ﻣﺤﺎوره اي  </a:t>
            </a:r>
            <a:r>
              <a:rPr lang="en-US" sz="2500" b="1" dirty="0" smtClean="0">
                <a:cs typeface="B Yagut" panose="00000400000000000000" pitchFamily="2" charset="-78"/>
              </a:rPr>
              <a:t>Sound</a:t>
            </a:r>
            <a:r>
              <a:rPr lang="fa-IR" sz="2500" b="1" dirty="0" smtClean="0">
                <a:cs typeface="B Yagut" panose="00000400000000000000" pitchFamily="2" charset="-78"/>
              </a:rPr>
              <a:t> </a:t>
            </a:r>
            <a:r>
              <a:rPr lang="ar-SA" sz="2500" dirty="0" smtClean="0">
                <a:cs typeface="B Yagut" panose="00000400000000000000" pitchFamily="2" charset="-78"/>
              </a:rPr>
              <a:t>ﻣﻲ </a:t>
            </a:r>
            <a:r>
              <a:rPr lang="ar-SA" sz="2500" dirty="0">
                <a:cs typeface="B Yagut" panose="00000400000000000000" pitchFamily="2" charset="-78"/>
              </a:rPr>
              <a:t>ﺗﻮاﻧﻴﺪ ﺗﻨﻈﻴﻤﺎت دﺳﺘﮕﺎه ﻫﺎي ﺻﻮﺗﻲ و ﺻﺪاﻫﺎي ﭘﻴﺶ </a:t>
            </a:r>
            <a:r>
              <a:rPr lang="ar-SA" sz="2500" dirty="0" smtClean="0">
                <a:cs typeface="B Yagut" panose="00000400000000000000" pitchFamily="2" charset="-78"/>
              </a:rPr>
              <a:t>ﻓﺮ</a:t>
            </a:r>
            <a:r>
              <a:rPr lang="fa-IR" sz="2500" dirty="0" smtClean="0">
                <a:cs typeface="B Yagut" panose="00000400000000000000" pitchFamily="2" charset="-78"/>
              </a:rPr>
              <a:t>ض</a:t>
            </a:r>
            <a:r>
              <a:rPr lang="ar-SA" sz="2500" dirty="0" smtClean="0">
                <a:cs typeface="B Yagut" panose="00000400000000000000" pitchFamily="2" charset="-78"/>
              </a:rPr>
              <a:t> وﻳﻨﺪوز </a:t>
            </a:r>
            <a:r>
              <a:rPr lang="ar-SA" sz="2500" dirty="0">
                <a:cs typeface="B Yagut" panose="00000400000000000000" pitchFamily="2" charset="-78"/>
              </a:rPr>
              <a:t>را </a:t>
            </a:r>
            <a:r>
              <a:rPr lang="ar-SA" sz="2500" dirty="0" smtClean="0">
                <a:cs typeface="B Yagut" panose="00000400000000000000" pitchFamily="2" charset="-78"/>
              </a:rPr>
              <a:t>اﻧﺠﺎم</a:t>
            </a:r>
            <a:r>
              <a:rPr lang="fa-IR" sz="2500" dirty="0" smtClean="0">
                <a:cs typeface="B Yagut" panose="00000400000000000000" pitchFamily="2" charset="-78"/>
              </a:rPr>
              <a:t> دهید.</a:t>
            </a:r>
            <a:endParaRPr lang="en-AU" sz="2500" dirty="0">
              <a:cs typeface="B Yagut" panose="00000400000000000000" pitchFamily="2" charset="-78"/>
            </a:endParaRPr>
          </a:p>
          <a:p>
            <a:pPr algn="r" rtl="1"/>
            <a:r>
              <a:rPr lang="fa-IR" sz="2500" dirty="0" smtClean="0">
                <a:cs typeface="B Yagut" panose="00000400000000000000" pitchFamily="2" charset="-78"/>
              </a:rPr>
              <a:t>روی آیکن</a:t>
            </a:r>
            <a:r>
              <a:rPr lang="en-US" sz="2500" dirty="0" smtClean="0">
                <a:cs typeface="B Yagut" panose="00000400000000000000" pitchFamily="2" charset="-78"/>
              </a:rPr>
              <a:t>Sound</a:t>
            </a:r>
            <a:r>
              <a:rPr lang="fa-IR" sz="2500" dirty="0" smtClean="0">
                <a:cs typeface="B Yagut" panose="00000400000000000000" pitchFamily="2" charset="-78"/>
              </a:rPr>
              <a:t> درپنجره</a:t>
            </a:r>
            <a:r>
              <a:rPr lang="en-US" sz="2500" dirty="0" smtClean="0">
                <a:cs typeface="B Yagut" panose="00000400000000000000" pitchFamily="2" charset="-78"/>
              </a:rPr>
              <a:t>Control Panel </a:t>
            </a:r>
            <a:r>
              <a:rPr lang="fa-IR" sz="2500" dirty="0" smtClean="0">
                <a:cs typeface="B Yagut" panose="00000400000000000000" pitchFamily="2" charset="-78"/>
              </a:rPr>
              <a:t> کلیک کنید.(شکل 5-11) تا کادر محاوره ای آن باز شود.(شکل 5-12).</a:t>
            </a:r>
          </a:p>
          <a:p>
            <a:pPr algn="r" rtl="1"/>
            <a:r>
              <a:rPr lang="fa-IR" sz="2500" dirty="0" smtClean="0">
                <a:cs typeface="B Yagut" panose="00000400000000000000" pitchFamily="2" charset="-78"/>
              </a:rPr>
              <a:t>کادر محاوره ای دارای دارای چهار سربرگ زیر است:</a:t>
            </a:r>
            <a:endParaRPr lang="en-AU" sz="2500" dirty="0">
              <a:cs typeface="B Yagut" panose="00000400000000000000" pitchFamily="2" charset="-78"/>
            </a:endParaRPr>
          </a:p>
          <a:p>
            <a:pPr algn="r" rtl="1"/>
            <a:r>
              <a:rPr lang="fa-IR" sz="2500" dirty="0" smtClean="0"/>
              <a:t>سربرگ </a:t>
            </a:r>
            <a:r>
              <a:rPr lang="en-US" sz="2500" dirty="0" smtClean="0"/>
              <a:t>Playback</a:t>
            </a:r>
            <a:r>
              <a:rPr lang="fa-IR" sz="2500" dirty="0" smtClean="0"/>
              <a:t> تنظیمات پخش صدا</a:t>
            </a:r>
          </a:p>
          <a:p>
            <a:pPr algn="r" rtl="1"/>
            <a:r>
              <a:rPr lang="fa-IR" sz="2500" dirty="0" smtClean="0"/>
              <a:t>سربرگ </a:t>
            </a:r>
            <a:r>
              <a:rPr lang="en-US" sz="2500" dirty="0" smtClean="0"/>
              <a:t>Recording</a:t>
            </a:r>
            <a:r>
              <a:rPr lang="fa-IR" sz="2500" dirty="0" smtClean="0"/>
              <a:t>تنظیمات ضبط صدا</a:t>
            </a:r>
          </a:p>
          <a:p>
            <a:pPr algn="r" rtl="1"/>
            <a:r>
              <a:rPr lang="fa-IR" sz="2500" dirty="0" smtClean="0"/>
              <a:t>سربرگ </a:t>
            </a:r>
            <a:r>
              <a:rPr lang="en-US" sz="2500" dirty="0"/>
              <a:t>Sounds </a:t>
            </a:r>
            <a:r>
              <a:rPr lang="fa-IR" sz="2500" dirty="0" smtClean="0"/>
              <a:t>تنظیم صدا برای رویدادهای ویندوز</a:t>
            </a:r>
          </a:p>
          <a:p>
            <a:pPr algn="r" rtl="1"/>
            <a:r>
              <a:rPr lang="fa-IR" sz="2500" dirty="0" smtClean="0"/>
              <a:t>سربرگ</a:t>
            </a:r>
            <a:r>
              <a:rPr lang="en-US" sz="2500" dirty="0"/>
              <a:t> </a:t>
            </a:r>
            <a:r>
              <a:rPr lang="en-US" sz="2500" dirty="0" smtClean="0"/>
              <a:t>Communications</a:t>
            </a:r>
            <a:r>
              <a:rPr lang="fa-IR" sz="2500" dirty="0" smtClean="0"/>
              <a:t> تنظیم صدا هنگام برقراری ارتباط با رایانه </a:t>
            </a:r>
            <a:endParaRPr lang="en-AU" sz="25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53" y="3575589"/>
            <a:ext cx="2104839" cy="81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23528" y="4390365"/>
            <a:ext cx="2631612" cy="338554"/>
          </a:xfrm>
          <a:prstGeom prst="rect">
            <a:avLst/>
          </a:prstGeom>
        </p:spPr>
        <p:txBody>
          <a:bodyPr wrap="square">
            <a:spAutoFit/>
          </a:bodyPr>
          <a:lstStyle/>
          <a:p>
            <a:pPr algn="r" rtl="1"/>
            <a:r>
              <a:rPr lang="ar-SA" sz="1600" b="1" dirty="0" smtClean="0">
                <a:cs typeface="B Yagut" panose="00000400000000000000" pitchFamily="2" charset="-78"/>
              </a:rPr>
              <a:t>ﺷﻜﻞ ‏</a:t>
            </a:r>
            <a:r>
              <a:rPr lang="fa-IR" sz="1600" b="1" dirty="0" smtClean="0">
                <a:cs typeface="B Yagut" panose="00000400000000000000" pitchFamily="2" charset="-78"/>
              </a:rPr>
              <a:t>5-</a:t>
            </a:r>
            <a:r>
              <a:rPr lang="ar-SA" sz="1600" b="1" dirty="0" smtClean="0">
                <a:cs typeface="B Yagut" panose="00000400000000000000" pitchFamily="2" charset="-78"/>
              </a:rPr>
              <a:t> </a:t>
            </a:r>
            <a:r>
              <a:rPr lang="fa-IR" sz="1600" b="1" dirty="0" smtClean="0">
                <a:cs typeface="B Yagut" panose="00000400000000000000" pitchFamily="2" charset="-78"/>
              </a:rPr>
              <a:t>11 - آیکن برنامه </a:t>
            </a:r>
            <a:r>
              <a:rPr lang="en-US" sz="1600" b="1" dirty="0" smtClean="0">
                <a:cs typeface="B Yagut" panose="00000400000000000000" pitchFamily="2" charset="-78"/>
              </a:rPr>
              <a:t>sound</a:t>
            </a:r>
            <a:endParaRPr lang="en-AU" sz="1600" b="1" dirty="0">
              <a:cs typeface="B Yagut" panose="00000400000000000000" pitchFamily="2" charset="-78"/>
            </a:endParaRPr>
          </a:p>
        </p:txBody>
      </p:sp>
      <p:sp>
        <p:nvSpPr>
          <p:cNvPr id="2" name="Rectangle 1"/>
          <p:cNvSpPr/>
          <p:nvPr/>
        </p:nvSpPr>
        <p:spPr>
          <a:xfrm>
            <a:off x="971599" y="692694"/>
            <a:ext cx="7546139" cy="646331"/>
          </a:xfrm>
          <a:prstGeom prst="rect">
            <a:avLst/>
          </a:prstGeom>
          <a:solidFill>
            <a:srgbClr val="22F271">
              <a:alpha val="4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pPr algn="ctr" rtl="1">
              <a:spcBef>
                <a:spcPct val="0"/>
              </a:spcBef>
            </a:pPr>
            <a:r>
              <a:rPr lang="fa-IR" sz="3600" dirty="0">
                <a:latin typeface="+mj-lt"/>
                <a:ea typeface="+mj-ea"/>
                <a:cs typeface="B Yagut" panose="00000400000000000000" pitchFamily="2" charset="-78"/>
              </a:rPr>
              <a:t>3- </a:t>
            </a:r>
            <a:r>
              <a:rPr lang="ar-SA" sz="3600" dirty="0">
                <a:latin typeface="+mj-lt"/>
                <a:ea typeface="+mj-ea"/>
                <a:cs typeface="B Yagut" panose="00000400000000000000" pitchFamily="2" charset="-78"/>
              </a:rPr>
              <a:t>ﺗﻨﻈﻴﻢ دﺳﺘﮕﺎه ﻫﺎي ﺻﻮﺗﻲ (</a:t>
            </a:r>
            <a:r>
              <a:rPr lang="fa-IR" sz="3600" dirty="0">
                <a:latin typeface="+mj-lt"/>
                <a:ea typeface="+mj-ea"/>
                <a:cs typeface="B Yagut" panose="00000400000000000000" pitchFamily="2" charset="-78"/>
              </a:rPr>
              <a:t> </a:t>
            </a:r>
            <a:r>
              <a:rPr lang="en-US" sz="3600" dirty="0">
                <a:latin typeface="+mj-lt"/>
                <a:ea typeface="+mj-ea"/>
                <a:cs typeface="B Yagut" panose="00000400000000000000" pitchFamily="2" charset="-78"/>
              </a:rPr>
              <a:t>Sound</a:t>
            </a:r>
            <a:r>
              <a:rPr lang="ar-SA" sz="3600" dirty="0">
                <a:latin typeface="+mj-lt"/>
                <a:ea typeface="+mj-ea"/>
                <a:cs typeface="B Yagut" panose="00000400000000000000" pitchFamily="2" charset="-78"/>
              </a:rPr>
              <a:t> )</a:t>
            </a:r>
            <a:endParaRPr lang="en-AU" sz="3600" dirty="0">
              <a:latin typeface="+mj-lt"/>
              <a:ea typeface="+mj-ea"/>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98717625"/>
      </p:ext>
    </p:extLst>
  </p:cSld>
  <p:clrMapOvr>
    <a:masterClrMapping/>
  </p:clrMapOvr>
  <mc:AlternateContent xmlns:mc="http://schemas.openxmlformats.org/markup-compatibility/2006" xmlns:p14="http://schemas.microsoft.com/office/powerpoint/2010/main">
    <mc:Choice Requires="p14">
      <p:transition spd="slow" p14:dur="2000" advTm="51562"/>
    </mc:Choice>
    <mc:Fallback xmlns="">
      <p:transition spd="slow" advTm="51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48377"/>
            <a:ext cx="8208912" cy="5256584"/>
          </a:xfrm>
        </p:spPr>
        <p:txBody>
          <a:bodyPr>
            <a:noAutofit/>
          </a:bodyPr>
          <a:lstStyle/>
          <a:p>
            <a:pPr marL="0" indent="0" algn="just" rtl="1">
              <a:buNone/>
            </a:pPr>
            <a:r>
              <a:rPr lang="ar-SA" sz="2500" b="1" dirty="0" smtClean="0">
                <a:cs typeface="B Yagut" panose="00000400000000000000" pitchFamily="2" charset="-78"/>
              </a:rPr>
              <a:t> </a:t>
            </a:r>
            <a:r>
              <a:rPr lang="en-US" sz="2500" dirty="0">
                <a:cs typeface="B Yagut" panose="00000400000000000000" pitchFamily="2" charset="-78"/>
              </a:rPr>
              <a:t> </a:t>
            </a:r>
            <a:r>
              <a:rPr lang="ar-SA" sz="2500" dirty="0" smtClean="0">
                <a:cs typeface="B Yagut" panose="00000400000000000000" pitchFamily="2" charset="-78"/>
              </a:rPr>
              <a:t>در </a:t>
            </a:r>
            <a:r>
              <a:rPr lang="ar-SA" sz="2500" dirty="0">
                <a:cs typeface="B Yagut" panose="00000400000000000000" pitchFamily="2" charset="-78"/>
              </a:rPr>
              <a:t>اﻳﻦ ﺳﺮﺑﺮگ، دﺳﺘﮕﺎه ﻫﺎي ﭘﺨﺶ ﻛﻨﻨﺪه ﺻﺪا ﻧﻤﺎﻳﺶ داده ﻣﻲ </a:t>
            </a:r>
            <a:r>
              <a:rPr lang="ar-SA" sz="2500" dirty="0" smtClean="0">
                <a:cs typeface="B Yagut" panose="00000400000000000000" pitchFamily="2" charset="-78"/>
              </a:rPr>
              <a:t>ﺷﻮﻧﺪ</a:t>
            </a:r>
            <a:endParaRPr lang="en-US" sz="2500" dirty="0" smtClean="0">
              <a:cs typeface="B Yagut" panose="00000400000000000000" pitchFamily="2" charset="-78"/>
            </a:endParaRPr>
          </a:p>
          <a:p>
            <a:pPr marL="0" indent="0" algn="just" rtl="1">
              <a:buNone/>
            </a:pPr>
            <a:r>
              <a:rPr lang="ar-SA" sz="2500" dirty="0" smtClean="0">
                <a:cs typeface="B Yagut" panose="00000400000000000000" pitchFamily="2" charset="-78"/>
              </a:rPr>
              <a:t> </a:t>
            </a:r>
            <a:r>
              <a:rPr lang="ar-SA" sz="2500" dirty="0">
                <a:cs typeface="B Yagut" panose="00000400000000000000" pitchFamily="2" charset="-78"/>
              </a:rPr>
              <a:t>(ﺷﻜﻞ</a:t>
            </a:r>
            <a:r>
              <a:rPr lang="ar-SA" sz="2500" dirty="0" smtClean="0">
                <a:cs typeface="B Yagut" panose="00000400000000000000" pitchFamily="2" charset="-78"/>
              </a:rPr>
              <a:t>‏</a:t>
            </a:r>
            <a:r>
              <a:rPr lang="fa-IR" sz="2500" dirty="0" smtClean="0">
                <a:cs typeface="B Yagut" panose="00000400000000000000" pitchFamily="2" charset="-78"/>
              </a:rPr>
              <a:t>5</a:t>
            </a:r>
            <a:r>
              <a:rPr lang="ar-SA" sz="2500" dirty="0" smtClean="0">
                <a:cs typeface="B Yagut" panose="00000400000000000000" pitchFamily="2" charset="-78"/>
              </a:rPr>
              <a:t>- </a:t>
            </a:r>
            <a:r>
              <a:rPr lang="ar-SA" sz="2500" dirty="0">
                <a:cs typeface="B Yagut" panose="00000400000000000000" pitchFamily="2" charset="-78"/>
              </a:rPr>
              <a:t>١٢). </a:t>
            </a:r>
            <a:endParaRPr lang="fa-IR" sz="2500" dirty="0" smtClean="0">
              <a:cs typeface="B Yagut" panose="00000400000000000000" pitchFamily="2" charset="-78"/>
            </a:endParaRPr>
          </a:p>
          <a:p>
            <a:pPr algn="just" rtl="1"/>
            <a:r>
              <a:rPr lang="ar-SA" sz="2500" dirty="0" smtClean="0">
                <a:cs typeface="B Yagut" panose="00000400000000000000" pitchFamily="2" charset="-78"/>
              </a:rPr>
              <a:t>دﺳﺘﮕﺎه </a:t>
            </a:r>
            <a:r>
              <a:rPr lang="ar-SA" sz="2500" dirty="0">
                <a:cs typeface="B Yagut" panose="00000400000000000000" pitchFamily="2" charset="-78"/>
              </a:rPr>
              <a:t>ﭘﻴﺶ </a:t>
            </a:r>
            <a:r>
              <a:rPr lang="ar-SA" sz="2500" dirty="0" smtClean="0">
                <a:cs typeface="B Yagut" panose="00000400000000000000" pitchFamily="2" charset="-78"/>
              </a:rPr>
              <a:t>ﻓﺮ</a:t>
            </a:r>
            <a:r>
              <a:rPr lang="fa-IR" sz="2500" dirty="0" smtClean="0">
                <a:cs typeface="B Yagut" panose="00000400000000000000" pitchFamily="2" charset="-78"/>
              </a:rPr>
              <a:t>ض</a:t>
            </a:r>
            <a:r>
              <a:rPr lang="ar-SA" sz="2500" dirty="0" smtClean="0">
                <a:cs typeface="B Yagut" panose="00000400000000000000" pitchFamily="2" charset="-78"/>
              </a:rPr>
              <a:t> </a:t>
            </a:r>
            <a:r>
              <a:rPr lang="ar-SA" sz="2500" dirty="0">
                <a:cs typeface="B Yagut" panose="00000400000000000000" pitchFamily="2" charset="-78"/>
              </a:rPr>
              <a:t>ﺑﺮاي ﭘﺨﺶ ﺻﺪا ﺑﺎ ﻋﻼﻣﺖ ﺗﻴﻚ ﻣﺸﺨﺺ ﺷﺪه اﺳﺖ. </a:t>
            </a:r>
            <a:r>
              <a:rPr lang="ar-SA" sz="2500" dirty="0" smtClean="0">
                <a:cs typeface="B Yagut" panose="00000400000000000000" pitchFamily="2" charset="-78"/>
              </a:rPr>
              <a:t>ﺑﺎ </a:t>
            </a:r>
            <a:r>
              <a:rPr lang="ar-SA" sz="2500" dirty="0">
                <a:cs typeface="B Yagut" panose="00000400000000000000" pitchFamily="2" charset="-78"/>
              </a:rPr>
              <a:t>اﻧﺘﺨﺎب ﻳﻚ دﺳﺘﮕﺎه و ﻛﻠﻴﻚ روي دﻛﻤﻪ </a:t>
            </a:r>
            <a:r>
              <a:rPr lang="en-US" sz="2500" dirty="0" smtClean="0"/>
              <a:t>Set </a:t>
            </a:r>
            <a:r>
              <a:rPr lang="en-US" sz="2500" dirty="0"/>
              <a:t>Default</a:t>
            </a:r>
            <a:r>
              <a:rPr lang="ar-SA" sz="2500" dirty="0" smtClean="0">
                <a:cs typeface="B Yagut" panose="00000400000000000000" pitchFamily="2" charset="-78"/>
              </a:rPr>
              <a:t>، </a:t>
            </a:r>
            <a:r>
              <a:rPr lang="ar-SA" sz="2500" dirty="0">
                <a:cs typeface="B Yagut" panose="00000400000000000000" pitchFamily="2" charset="-78"/>
              </a:rPr>
              <a:t>آن دﺳﺘﮕﺎه، ﺑﻪ ﻋﻨﻮان دﺳﺘﮕﺎه ﭘﻴﺶ </a:t>
            </a:r>
            <a:r>
              <a:rPr lang="ar-SA" sz="2500" dirty="0" smtClean="0">
                <a:cs typeface="B Yagut" panose="00000400000000000000" pitchFamily="2" charset="-78"/>
              </a:rPr>
              <a:t>ﻓﺮ</a:t>
            </a:r>
            <a:r>
              <a:rPr lang="fa-IR" sz="2500" dirty="0">
                <a:cs typeface="B Yagut" panose="00000400000000000000" pitchFamily="2" charset="-78"/>
              </a:rPr>
              <a:t>ض</a:t>
            </a:r>
            <a:r>
              <a:rPr lang="ar-SA" sz="2500" dirty="0" smtClean="0">
                <a:cs typeface="B Yagut" panose="00000400000000000000" pitchFamily="2" charset="-78"/>
              </a:rPr>
              <a:t> </a:t>
            </a:r>
            <a:r>
              <a:rPr lang="ar-SA" sz="2500" dirty="0">
                <a:cs typeface="B Yagut" panose="00000400000000000000" pitchFamily="2" charset="-78"/>
              </a:rPr>
              <a:t>ﺑﺮاي ﭘﺨﺶ ﺻﺪا اﻧﺘﺨﺎب ﻣﻲ </a:t>
            </a:r>
            <a:r>
              <a:rPr lang="ar-SA" sz="2500" dirty="0" smtClean="0">
                <a:cs typeface="B Yagut" panose="00000400000000000000" pitchFamily="2" charset="-78"/>
              </a:rPr>
              <a:t>ﺷﻮد</a:t>
            </a:r>
            <a:r>
              <a:rPr lang="en-US" sz="2500" dirty="0" smtClean="0">
                <a:cs typeface="B Yagut" panose="00000400000000000000" pitchFamily="2" charset="-78"/>
              </a:rPr>
              <a:t>.</a:t>
            </a:r>
          </a:p>
          <a:p>
            <a:pPr algn="just" rtl="1"/>
            <a:r>
              <a:rPr lang="ar-SA" sz="2500" dirty="0"/>
              <a:t>ﺑﺮاي </a:t>
            </a:r>
            <a:r>
              <a:rPr lang="ar-SA" sz="2500" dirty="0">
                <a:cs typeface="B Yagut" panose="00000400000000000000" pitchFamily="2" charset="-78"/>
              </a:rPr>
              <a:t>ﺗﻌﻴﻴﻦ ﺗﻌﺪاد ﻛﺎﻧﺎل ﻫﺎي ﺻﻮﺗﻲ روي دﻛﻤﻪ </a:t>
            </a:r>
            <a:r>
              <a:rPr lang="en-US" sz="2500" dirty="0"/>
              <a:t> Configure</a:t>
            </a:r>
            <a:r>
              <a:rPr lang="ar-SA" sz="2500" dirty="0" smtClean="0">
                <a:cs typeface="B Yagut" panose="00000400000000000000" pitchFamily="2" charset="-78"/>
              </a:rPr>
              <a:t> </a:t>
            </a:r>
            <a:r>
              <a:rPr lang="ar-SA" sz="2500" dirty="0">
                <a:cs typeface="B Yagut" panose="00000400000000000000" pitchFamily="2" charset="-78"/>
              </a:rPr>
              <a:t>ﻛﻠﻴﻚ ﻛﻨﻴﺪ (ﺷﻜﻞ‏ </a:t>
            </a:r>
            <a:r>
              <a:rPr lang="fa-IR" sz="2500" dirty="0" smtClean="0">
                <a:cs typeface="B Yagut" panose="00000400000000000000" pitchFamily="2" charset="-78"/>
              </a:rPr>
              <a:t>5</a:t>
            </a:r>
            <a:r>
              <a:rPr lang="ar-SA" sz="2500" dirty="0" smtClean="0">
                <a:cs typeface="B Yagut" panose="00000400000000000000" pitchFamily="2" charset="-78"/>
              </a:rPr>
              <a:t> </a:t>
            </a:r>
            <a:r>
              <a:rPr lang="ar-SA" sz="2500" dirty="0">
                <a:cs typeface="B Yagut" panose="00000400000000000000" pitchFamily="2" charset="-78"/>
              </a:rPr>
              <a:t>-١٣).</a:t>
            </a:r>
            <a:endParaRPr lang="en-AU" sz="2500" dirty="0">
              <a:cs typeface="B Yagut" panose="00000400000000000000" pitchFamily="2" charset="-78"/>
            </a:endParaRPr>
          </a:p>
          <a:p>
            <a:pPr algn="just" rtl="1"/>
            <a:r>
              <a:rPr lang="en-US" sz="2500" dirty="0">
                <a:cs typeface="B Yagut" panose="00000400000000000000" pitchFamily="2" charset="-78"/>
              </a:rPr>
              <a:t> </a:t>
            </a:r>
            <a:r>
              <a:rPr lang="ar-SA" sz="2500" dirty="0" smtClean="0">
                <a:cs typeface="B Yagut" panose="00000400000000000000" pitchFamily="2" charset="-78"/>
              </a:rPr>
              <a:t>ﺑﺎ </a:t>
            </a:r>
            <a:r>
              <a:rPr lang="ar-SA" sz="2500" dirty="0">
                <a:cs typeface="B Yagut" panose="00000400000000000000" pitchFamily="2" charset="-78"/>
              </a:rPr>
              <a:t>ﻛﻠﻴﻚ روي دﻛﻤﻪ </a:t>
            </a:r>
            <a:r>
              <a:rPr lang="en-US" sz="2500" dirty="0" smtClean="0">
                <a:cs typeface="B Yagut" panose="00000400000000000000" pitchFamily="2" charset="-78"/>
              </a:rPr>
              <a:t>Properties</a:t>
            </a:r>
            <a:r>
              <a:rPr lang="ar-SA" sz="2500" dirty="0">
                <a:cs typeface="B Yagut" panose="00000400000000000000" pitchFamily="2" charset="-78"/>
              </a:rPr>
              <a:t>، ﻛﺎدر ﺧﺼﻮﺻﻴﺎت دﺳﺘﮕﺎه ﻧﻤﺎﻳﺎن </a:t>
            </a:r>
            <a:endParaRPr lang="en-US" sz="2500" dirty="0" smtClean="0">
              <a:cs typeface="B Yagut" panose="00000400000000000000" pitchFamily="2" charset="-78"/>
            </a:endParaRPr>
          </a:p>
          <a:p>
            <a:pPr marL="0" indent="0" algn="just" rtl="1">
              <a:buNone/>
            </a:pPr>
            <a:r>
              <a:rPr lang="fa-IR" sz="2500" dirty="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ﻣﻲ </a:t>
            </a:r>
            <a:r>
              <a:rPr lang="ar-SA" sz="2500" dirty="0">
                <a:cs typeface="B Yagut" panose="00000400000000000000" pitchFamily="2" charset="-78"/>
              </a:rPr>
              <a:t>ﺷﻮد ﻛﻪ داراي ﺳﺮﺑﺮگ ﻫﺎي ﻣﺘﻌﺪدي ﻣﻲ ﺑﺎﺷﺪ (</a:t>
            </a:r>
            <a:r>
              <a:rPr lang="ar-SA" sz="2500" dirty="0" smtClean="0">
                <a:cs typeface="B Yagut" panose="00000400000000000000" pitchFamily="2" charset="-78"/>
              </a:rPr>
              <a:t>ﺷ</a:t>
            </a:r>
            <a:r>
              <a:rPr lang="fa-IR" sz="2500" dirty="0" smtClean="0">
                <a:cs typeface="B Yagut" panose="00000400000000000000" pitchFamily="2" charset="-78"/>
              </a:rPr>
              <a:t>کل 5-14</a:t>
            </a:r>
            <a:r>
              <a:rPr lang="ar-SA" sz="2500" dirty="0" smtClean="0">
                <a:cs typeface="B Yagut" panose="00000400000000000000" pitchFamily="2" charset="-78"/>
              </a:rPr>
              <a:t>). </a:t>
            </a:r>
            <a:endParaRPr lang="fa-IR" sz="2500" dirty="0" smtClean="0">
              <a:cs typeface="B Yagut" panose="00000400000000000000" pitchFamily="2" charset="-78"/>
            </a:endParaRPr>
          </a:p>
          <a:p>
            <a:pPr algn="just" rtl="1"/>
            <a:r>
              <a:rPr lang="ar-SA" sz="2500" dirty="0" smtClean="0">
                <a:cs typeface="B Yagut" panose="00000400000000000000" pitchFamily="2" charset="-78"/>
              </a:rPr>
              <a:t>ﺑﺮاي </a:t>
            </a:r>
            <a:r>
              <a:rPr lang="ar-SA" sz="2500" dirty="0">
                <a:cs typeface="B Yagut" panose="00000400000000000000" pitchFamily="2" charset="-78"/>
              </a:rPr>
              <a:t>ﻣﺜﺎل در ﺳﺮﺑﺮگ </a:t>
            </a:r>
            <a:r>
              <a:rPr lang="en-US" sz="2500" dirty="0"/>
              <a:t>General</a:t>
            </a:r>
            <a:r>
              <a:rPr lang="ar-SA" sz="2500" dirty="0" smtClean="0">
                <a:cs typeface="B Yagut" panose="00000400000000000000" pitchFamily="2" charset="-78"/>
              </a:rPr>
              <a:t>، </a:t>
            </a:r>
            <a:r>
              <a:rPr lang="ar-SA" sz="2500" dirty="0">
                <a:cs typeface="B Yagut" panose="00000400000000000000" pitchFamily="2" charset="-78"/>
              </a:rPr>
              <a:t>اﻣﻜﺎن ﺗﻐﻴﻴﺮ آﻳﻜﻦ دﺳﺘﮕﺎه ﺻﻮﺗﻲ و ﻣﺸﺎﻫﺪه اﻃﻼﻋﺎت ﻛﻠﻲ راﺟﻊ ﺑﻪ دﺳﺘﮕﺎه ﺻﻮﺗﻲ وﺟﻮد دارد و ﺳﺮﺑﺮگ </a:t>
            </a:r>
            <a:r>
              <a:rPr lang="en-US" sz="2500" dirty="0">
                <a:cs typeface="B Yagut" panose="00000400000000000000" pitchFamily="2" charset="-78"/>
              </a:rPr>
              <a:t>Level</a:t>
            </a:r>
            <a:r>
              <a:rPr lang="ar-SA" sz="2500" dirty="0">
                <a:cs typeface="B Yagut" panose="00000400000000000000" pitchFamily="2" charset="-78"/>
              </a:rPr>
              <a:t>، اﻣﻜﺎن ﺗﻐﻴﻴﺮ ﻣﻴﺰان ﺑﻠﻨﺪي ﺻﺪاي دﺳﺘﮕﺎه را ﺑﻪ ﺷﻤﺎ ﻣﻲ دﻫﺪ</a:t>
            </a:r>
            <a:r>
              <a:rPr lang="ar-SA" sz="2500" dirty="0" smtClean="0">
                <a:cs typeface="B Yagut" panose="00000400000000000000" pitchFamily="2" charset="-78"/>
              </a:rPr>
              <a:t>.</a:t>
            </a:r>
            <a:endParaRPr lang="en-AU" sz="2500" dirty="0">
              <a:cs typeface="B Yagut" panose="00000400000000000000" pitchFamily="2" charset="-78"/>
            </a:endParaRPr>
          </a:p>
        </p:txBody>
      </p:sp>
      <p:sp>
        <p:nvSpPr>
          <p:cNvPr id="2" name="Rectangle 1"/>
          <p:cNvSpPr/>
          <p:nvPr/>
        </p:nvSpPr>
        <p:spPr>
          <a:xfrm>
            <a:off x="395536" y="671323"/>
            <a:ext cx="7920880" cy="477054"/>
          </a:xfrm>
          <a:prstGeom prst="rect">
            <a:avLst/>
          </a:prstGeom>
          <a:solidFill>
            <a:schemeClr val="bg1"/>
          </a:solidFill>
          <a:ln>
            <a:solidFill>
              <a:schemeClr val="bg1"/>
            </a:solidFill>
          </a:ln>
        </p:spPr>
        <p:txBody>
          <a:bodyPr vert="horz" lIns="91440" tIns="45720" rIns="91440" bIns="45720" rtlCol="0" anchor="ctr">
            <a:noAutofit/>
          </a:bodyPr>
          <a:lstStyle/>
          <a:p>
            <a:pPr marL="342900" indent="-342900" algn="r" rtl="1">
              <a:spcBef>
                <a:spcPct val="0"/>
              </a:spcBef>
              <a:buFont typeface="Wingdings" panose="05000000000000000000" pitchFamily="2" charset="2"/>
              <a:buChar char="§"/>
            </a:pPr>
            <a:r>
              <a:rPr lang="ar-SA" sz="2500" b="1" dirty="0">
                <a:latin typeface="+mj-lt"/>
                <a:ea typeface="+mj-ea"/>
                <a:cs typeface="B Yagut" panose="00000400000000000000" pitchFamily="2" charset="-78"/>
              </a:rPr>
              <a:t>ﺳﺮﺑﺮگ</a:t>
            </a:r>
            <a:r>
              <a:rPr lang="en-US" sz="2500" b="1" dirty="0">
                <a:latin typeface="+mj-lt"/>
                <a:ea typeface="+mj-ea"/>
                <a:cs typeface="B Yagut" panose="00000400000000000000" pitchFamily="2" charset="-78"/>
              </a:rPr>
              <a:t>Playback</a:t>
            </a:r>
            <a:endParaRPr lang="en-AU" sz="2500" b="1" dirty="0">
              <a:latin typeface="+mj-lt"/>
              <a:ea typeface="+mj-ea"/>
              <a:cs typeface="B Yagut" panose="00000400000000000000" pitchFamily="2" charset="-78"/>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63355193"/>
      </p:ext>
    </p:extLst>
  </p:cSld>
  <p:clrMapOvr>
    <a:masterClrMapping/>
  </p:clrMapOvr>
  <mc:AlternateContent xmlns:mc="http://schemas.openxmlformats.org/markup-compatibility/2006" xmlns:p14="http://schemas.microsoft.com/office/powerpoint/2010/main">
    <mc:Choice Requires="p14">
      <p:transition spd="slow" p14:dur="2000" advTm="10218"/>
    </mc:Choice>
    <mc:Fallback xmlns="">
      <p:transition spd="slow" advTm="10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3528" y="669626"/>
            <a:ext cx="4204278" cy="5328592"/>
            <a:chOff x="549158" y="885177"/>
            <a:chExt cx="3962400" cy="4352925"/>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158" y="885177"/>
              <a:ext cx="3962400" cy="4352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Rounded Rectangular Callout 2"/>
            <p:cNvSpPr/>
            <p:nvPr/>
          </p:nvSpPr>
          <p:spPr>
            <a:xfrm>
              <a:off x="2961862" y="2080489"/>
              <a:ext cx="1425171" cy="468951"/>
            </a:xfrm>
            <a:prstGeom prst="wedgeRoundRectCallout">
              <a:avLst>
                <a:gd name="adj1" fmla="val -61579"/>
                <a:gd name="adj2" fmla="val -26169"/>
                <a:gd name="adj3" fmla="val 16667"/>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400" b="1" dirty="0" smtClean="0">
                  <a:cs typeface="B Yagut" panose="00000400000000000000" pitchFamily="2" charset="-78"/>
                </a:rPr>
                <a:t>دستگاه پیش فرض برای پخش صدا </a:t>
              </a:r>
              <a:endParaRPr lang="fa-IR" sz="1400" b="1" dirty="0">
                <a:cs typeface="B Yagut" panose="00000400000000000000" pitchFamily="2" charset="-78"/>
              </a:endParaRPr>
            </a:p>
          </p:txBody>
        </p:sp>
        <p:sp>
          <p:nvSpPr>
            <p:cNvPr id="4" name="Rounded Rectangular Callout 3"/>
            <p:cNvSpPr/>
            <p:nvPr/>
          </p:nvSpPr>
          <p:spPr>
            <a:xfrm>
              <a:off x="1226841" y="4154649"/>
              <a:ext cx="1900229" cy="228604"/>
            </a:xfrm>
            <a:prstGeom prst="wedgeRoundRectCallout">
              <a:avLst>
                <a:gd name="adj1" fmla="val 28186"/>
                <a:gd name="adj2" fmla="val 94871"/>
                <a:gd name="adj3" fmla="val 16667"/>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400" b="1" dirty="0" smtClean="0">
                  <a:cs typeface="B Yagut" panose="00000400000000000000" pitchFamily="2" charset="-78"/>
                </a:rPr>
                <a:t>انتخاب دستگاه پیش فرض</a:t>
              </a:r>
              <a:r>
                <a:rPr lang="fa-IR" sz="1200" b="1" dirty="0" smtClean="0">
                  <a:cs typeface="B Yagut" panose="00000400000000000000" pitchFamily="2" charset="-78"/>
                </a:rPr>
                <a:t> </a:t>
              </a:r>
              <a:endParaRPr lang="fa-IR" sz="1200" b="1" dirty="0">
                <a:cs typeface="B Yagut" panose="00000400000000000000" pitchFamily="2" charset="-78"/>
              </a:endParaRPr>
            </a:p>
          </p:txBody>
        </p:sp>
        <p:sp>
          <p:nvSpPr>
            <p:cNvPr id="5" name="Rounded Rectangular Callout 4"/>
            <p:cNvSpPr/>
            <p:nvPr/>
          </p:nvSpPr>
          <p:spPr>
            <a:xfrm>
              <a:off x="3399499" y="3904012"/>
              <a:ext cx="949849" cy="521822"/>
            </a:xfrm>
            <a:prstGeom prst="wedgeRoundRectCallout">
              <a:avLst>
                <a:gd name="adj1" fmla="val 20780"/>
                <a:gd name="adj2" fmla="val 88548"/>
                <a:gd name="adj3" fmla="val 16667"/>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400" b="1" dirty="0">
                  <a:cs typeface="B Yagut" panose="00000400000000000000" pitchFamily="2" charset="-78"/>
                </a:rPr>
                <a:t>خصوصیات</a:t>
              </a:r>
              <a:r>
                <a:rPr lang="fa-IR" sz="1400" b="1" dirty="0" smtClean="0">
                  <a:cs typeface="B Yagut" panose="00000400000000000000" pitchFamily="2" charset="-78"/>
                </a:rPr>
                <a:t> </a:t>
              </a:r>
              <a:r>
                <a:rPr lang="fa-IR" sz="1400" b="1" dirty="0">
                  <a:cs typeface="B Yagut" panose="00000400000000000000" pitchFamily="2" charset="-78"/>
                </a:rPr>
                <a:t>دستگاه </a:t>
              </a:r>
            </a:p>
          </p:txBody>
        </p:sp>
      </p:grpSp>
      <p:sp>
        <p:nvSpPr>
          <p:cNvPr id="6" name="Rectangle 5"/>
          <p:cNvSpPr/>
          <p:nvPr/>
        </p:nvSpPr>
        <p:spPr>
          <a:xfrm>
            <a:off x="461788" y="6048547"/>
            <a:ext cx="3177808" cy="338554"/>
          </a:xfrm>
          <a:prstGeom prst="rect">
            <a:avLst/>
          </a:prstGeom>
        </p:spPr>
        <p:txBody>
          <a:bodyPr wrap="square">
            <a:spAutoFit/>
          </a:bodyPr>
          <a:lstStyle/>
          <a:p>
            <a:pPr algn="r" rtl="1"/>
            <a:r>
              <a:rPr lang="ar-SA" sz="1600" b="1" dirty="0" smtClean="0">
                <a:cs typeface="B Yagut" panose="00000400000000000000" pitchFamily="2" charset="-78"/>
              </a:rPr>
              <a:t>ﺷﻜﻞ </a:t>
            </a:r>
            <a:r>
              <a:rPr lang="fa-IR" sz="1600" b="1" dirty="0" smtClean="0">
                <a:cs typeface="B Yagut" panose="00000400000000000000" pitchFamily="2" charset="-78"/>
              </a:rPr>
              <a:t>5</a:t>
            </a:r>
            <a:r>
              <a:rPr lang="en-US" sz="1600" b="1" dirty="0" smtClean="0">
                <a:cs typeface="B Yagut" panose="00000400000000000000" pitchFamily="2" charset="-78"/>
              </a:rPr>
              <a:t>-</a:t>
            </a:r>
            <a:r>
              <a:rPr lang="fa-IR" sz="1600" b="1" dirty="0" smtClean="0">
                <a:cs typeface="B Yagut" panose="00000400000000000000" pitchFamily="2" charset="-78"/>
              </a:rPr>
              <a:t>12 - </a:t>
            </a:r>
            <a:r>
              <a:rPr lang="ar-SA" sz="1600" b="1" dirty="0" smtClean="0">
                <a:cs typeface="B Yagut" pitchFamily="2" charset="-78"/>
              </a:rPr>
              <a:t>ﻛﺎدر </a:t>
            </a:r>
            <a:r>
              <a:rPr lang="ar-SA" sz="1600" b="1" dirty="0">
                <a:cs typeface="B Yagut" pitchFamily="2" charset="-78"/>
              </a:rPr>
              <a:t>ﻣﺤﺎوره </a:t>
            </a:r>
            <a:r>
              <a:rPr lang="ar-SA" sz="1600" b="1" dirty="0" smtClean="0">
                <a:cs typeface="B Yagut" pitchFamily="2" charset="-78"/>
              </a:rPr>
              <a:t>اي</a:t>
            </a:r>
            <a:r>
              <a:rPr lang="fa-IR" sz="1600" b="1" dirty="0" smtClean="0">
                <a:cs typeface="B Yagut" pitchFamily="2" charset="-78"/>
              </a:rPr>
              <a:t> </a:t>
            </a:r>
            <a:r>
              <a:rPr lang="en-US" sz="1600" b="1" dirty="0" smtClean="0">
                <a:cs typeface="B Yagut" panose="00000400000000000000" pitchFamily="2" charset="-78"/>
              </a:rPr>
              <a:t>sound</a:t>
            </a:r>
            <a:endParaRPr lang="en-AU" sz="1600" b="1" dirty="0">
              <a:cs typeface="B Yagut" panose="00000400000000000000" pitchFamily="2" charset="-78"/>
            </a:endParaRPr>
          </a:p>
        </p:txBody>
      </p:sp>
      <p:sp>
        <p:nvSpPr>
          <p:cNvPr id="8" name="Rectangle 7"/>
          <p:cNvSpPr/>
          <p:nvPr/>
        </p:nvSpPr>
        <p:spPr>
          <a:xfrm>
            <a:off x="4616226" y="6156106"/>
            <a:ext cx="4002073" cy="338554"/>
          </a:xfrm>
          <a:prstGeom prst="rect">
            <a:avLst/>
          </a:prstGeom>
        </p:spPr>
        <p:txBody>
          <a:bodyPr wrap="square">
            <a:spAutoFit/>
          </a:bodyPr>
          <a:lstStyle/>
          <a:p>
            <a:pPr algn="r" rtl="1"/>
            <a:r>
              <a:rPr lang="ar-SA" sz="1600" b="1" dirty="0">
                <a:cs typeface="B Yagut" panose="00000400000000000000" pitchFamily="2" charset="-78"/>
              </a:rPr>
              <a:t>ﺷﻜﻞ </a:t>
            </a:r>
            <a:r>
              <a:rPr lang="ar-SA" sz="1600" b="1" dirty="0" smtClean="0">
                <a:cs typeface="B Yagut" panose="00000400000000000000" pitchFamily="2" charset="-78"/>
              </a:rPr>
              <a:t>‏</a:t>
            </a:r>
            <a:r>
              <a:rPr lang="fa-IR" sz="1600" b="1" dirty="0" smtClean="0">
                <a:cs typeface="B Yagut" panose="00000400000000000000" pitchFamily="2" charset="-78"/>
              </a:rPr>
              <a:t>5-14 </a:t>
            </a:r>
            <a:r>
              <a:rPr lang="fa-IR" sz="1600" b="1" dirty="0">
                <a:cs typeface="B Yagut" panose="00000400000000000000" pitchFamily="2" charset="-78"/>
              </a:rPr>
              <a:t>- </a:t>
            </a:r>
            <a:r>
              <a:rPr lang="ar-SA" sz="1600" b="1" dirty="0">
                <a:cs typeface="B Yagut" panose="00000400000000000000" pitchFamily="2" charset="-78"/>
              </a:rPr>
              <a:t>ﺧﺼﻮﺻﻴﺎت دﺳﺘﮕﺎه ﭘﺨﺶ ﻛﻨﻨﺪه ﺻﺪا</a:t>
            </a:r>
            <a:endParaRPr lang="en-AU" sz="1600" b="1" dirty="0">
              <a:cs typeface="B Yagut" panose="00000400000000000000" pitchFamily="2" charset="-78"/>
            </a:endParaRPr>
          </a:p>
        </p:txBody>
      </p:sp>
      <p:sp>
        <p:nvSpPr>
          <p:cNvPr id="11" name="Rectangle 10"/>
          <p:cNvSpPr/>
          <p:nvPr/>
        </p:nvSpPr>
        <p:spPr>
          <a:xfrm>
            <a:off x="5013440" y="2886486"/>
            <a:ext cx="3207643" cy="307777"/>
          </a:xfrm>
          <a:prstGeom prst="rect">
            <a:avLst/>
          </a:prstGeom>
        </p:spPr>
        <p:txBody>
          <a:bodyPr wrap="square">
            <a:spAutoFit/>
          </a:bodyPr>
          <a:lstStyle/>
          <a:p>
            <a:pPr algn="r" rtl="1"/>
            <a:r>
              <a:rPr lang="ar-SA" sz="1400" b="1" dirty="0" smtClean="0">
                <a:cs typeface="B Yagut" panose="00000400000000000000" pitchFamily="2" charset="-78"/>
              </a:rPr>
              <a:t>ﺷﻜﻞ ‏</a:t>
            </a:r>
            <a:r>
              <a:rPr lang="fa-IR" sz="1400" b="1" dirty="0" smtClean="0">
                <a:cs typeface="B Yagut" panose="00000400000000000000" pitchFamily="2" charset="-78"/>
              </a:rPr>
              <a:t>5-</a:t>
            </a:r>
            <a:r>
              <a:rPr lang="ar-SA" sz="1400" b="1" dirty="0" smtClean="0">
                <a:cs typeface="B Yagut" panose="00000400000000000000" pitchFamily="2" charset="-78"/>
              </a:rPr>
              <a:t> </a:t>
            </a:r>
            <a:r>
              <a:rPr lang="fa-IR" sz="1400" b="1" dirty="0" smtClean="0">
                <a:cs typeface="B Yagut" panose="00000400000000000000" pitchFamily="2" charset="-78"/>
              </a:rPr>
              <a:t>13 - </a:t>
            </a:r>
            <a:r>
              <a:rPr lang="ar-SA" sz="1400" b="1" dirty="0"/>
              <a:t>ﺗﻨﻈﻴﻢ ﺗﻌﺪاد ﻛﺎﻧﺎل ﻫﺎي ﺻﻮﺗﻲ</a:t>
            </a:r>
            <a:endParaRPr lang="en-AU" sz="1400" b="1" dirty="0">
              <a:cs typeface="B Yagut" panose="00000400000000000000" pitchFamily="2" charset="-78"/>
            </a:endParaRPr>
          </a:p>
        </p:txBody>
      </p:sp>
      <p:grpSp>
        <p:nvGrpSpPr>
          <p:cNvPr id="10" name="Group 9"/>
          <p:cNvGrpSpPr/>
          <p:nvPr/>
        </p:nvGrpSpPr>
        <p:grpSpPr>
          <a:xfrm>
            <a:off x="4860032" y="372220"/>
            <a:ext cx="3744416" cy="2406707"/>
            <a:chOff x="3563887" y="804268"/>
            <a:chExt cx="4827020" cy="2406707"/>
          </a:xfrm>
        </p:grpSpPr>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7" y="804268"/>
              <a:ext cx="4827020" cy="2406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Rounded Rectangular Callout 6"/>
            <p:cNvSpPr/>
            <p:nvPr/>
          </p:nvSpPr>
          <p:spPr>
            <a:xfrm>
              <a:off x="5506997" y="1556792"/>
              <a:ext cx="1584328" cy="450829"/>
            </a:xfrm>
            <a:prstGeom prst="wedgeRoundRectCallout">
              <a:avLst>
                <a:gd name="adj1" fmla="val -68934"/>
                <a:gd name="adj2" fmla="val 2017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200" b="1" dirty="0" smtClean="0">
                  <a:cs typeface="B Yagut" pitchFamily="2" charset="-78"/>
                </a:rPr>
                <a:t>تعدا د کانالهای صوتی </a:t>
              </a:r>
              <a:endParaRPr lang="en-US" sz="1200" b="1" dirty="0">
                <a:cs typeface="B Yagut" pitchFamily="2" charset="-78"/>
              </a:endParaRPr>
            </a:p>
          </p:txBody>
        </p:sp>
      </p:gr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7526" y="3333922"/>
            <a:ext cx="3419475"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63022748"/>
      </p:ext>
    </p:extLst>
  </p:cSld>
  <p:clrMapOvr>
    <a:masterClrMapping/>
  </p:clrMapOvr>
  <mc:AlternateContent xmlns:mc="http://schemas.openxmlformats.org/markup-compatibility/2006" xmlns:p14="http://schemas.microsoft.com/office/powerpoint/2010/main">
    <mc:Choice Requires="p14">
      <p:transition spd="slow" p14:dur="2000" advTm="55971"/>
    </mc:Choice>
    <mc:Fallback xmlns="">
      <p:transition spd="slow" advTm="55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980728"/>
            <a:ext cx="8077617" cy="5544616"/>
          </a:xfrm>
        </p:spPr>
        <p:txBody>
          <a:bodyPr>
            <a:normAutofit/>
          </a:bodyPr>
          <a:lstStyle/>
          <a:p>
            <a:pPr marL="0" indent="0" algn="r" rtl="1">
              <a:buNone/>
            </a:pPr>
            <a:r>
              <a:rPr lang="ar-SA" sz="2500" dirty="0" smtClean="0">
                <a:cs typeface="B Yagut" panose="00000400000000000000" pitchFamily="2" charset="-78"/>
              </a:rPr>
              <a:t>در </a:t>
            </a:r>
            <a:r>
              <a:rPr lang="ar-SA" sz="2500" dirty="0">
                <a:cs typeface="B Yagut" panose="00000400000000000000" pitchFamily="2" charset="-78"/>
              </a:rPr>
              <a:t>اﻳﻦ ﺳﺮﺑﺮگ دﺳﺘﮕﺎه ﻫﺎي ﺿﺒﻂ ﺻﺪا ﺑﻪ ﺷﻤﺎ ﻧﺸﺎن داده ﻣﻲ ﺷﻮد (ﺷﻜﻞ </a:t>
            </a:r>
            <a:r>
              <a:rPr lang="ar-SA" sz="2500" dirty="0" smtClean="0">
                <a:cs typeface="B Yagut" panose="00000400000000000000" pitchFamily="2" charset="-78"/>
              </a:rPr>
              <a:t>‏</a:t>
            </a:r>
            <a:r>
              <a:rPr lang="fa-IR" sz="2500" dirty="0">
                <a:cs typeface="B Yagut" panose="00000400000000000000" pitchFamily="2" charset="-78"/>
              </a:rPr>
              <a:t>5</a:t>
            </a:r>
            <a:r>
              <a:rPr lang="ar-SA" sz="2500" dirty="0" smtClean="0">
                <a:cs typeface="B Yagut" panose="00000400000000000000" pitchFamily="2" charset="-78"/>
              </a:rPr>
              <a:t>-١٥</a:t>
            </a:r>
            <a:r>
              <a:rPr lang="ar-SA" sz="2500" dirty="0">
                <a:cs typeface="B Yagut" panose="00000400000000000000" pitchFamily="2" charset="-78"/>
              </a:rPr>
              <a:t>). </a:t>
            </a:r>
            <a:endParaRPr lang="fa-IR" sz="2500" dirty="0" smtClean="0">
              <a:cs typeface="B Yagut" panose="00000400000000000000" pitchFamily="2" charset="-78"/>
            </a:endParaRPr>
          </a:p>
          <a:p>
            <a:pPr algn="just" rtl="1"/>
            <a:r>
              <a:rPr lang="ar-SA" sz="2500" dirty="0" smtClean="0">
                <a:cs typeface="B Yagut" panose="00000400000000000000" pitchFamily="2" charset="-78"/>
              </a:rPr>
              <a:t>دﺳﺘﮕﺎه </a:t>
            </a:r>
            <a:r>
              <a:rPr lang="ar-SA" sz="2500" dirty="0">
                <a:cs typeface="B Yagut" panose="00000400000000000000" pitchFamily="2" charset="-78"/>
              </a:rPr>
              <a:t>ﭘﻴﺶ </a:t>
            </a:r>
            <a:r>
              <a:rPr lang="ar-SA" sz="2500" dirty="0" smtClean="0">
                <a:cs typeface="B Yagut" panose="00000400000000000000" pitchFamily="2" charset="-78"/>
              </a:rPr>
              <a:t>ﻓﺮ</a:t>
            </a:r>
            <a:r>
              <a:rPr lang="fa-IR" sz="2500" dirty="0" smtClean="0">
                <a:cs typeface="B Yagut" panose="00000400000000000000" pitchFamily="2" charset="-78"/>
              </a:rPr>
              <a:t>ض</a:t>
            </a:r>
            <a:r>
              <a:rPr lang="ar-SA" sz="2500" dirty="0" smtClean="0">
                <a:cs typeface="B Yagut" panose="00000400000000000000" pitchFamily="2" charset="-78"/>
              </a:rPr>
              <a:t> </a:t>
            </a:r>
            <a:r>
              <a:rPr lang="ar-SA" sz="2500" dirty="0">
                <a:cs typeface="B Yagut" panose="00000400000000000000" pitchFamily="2" charset="-78"/>
              </a:rPr>
              <a:t>ﺑﺮاي ﺿﺒﻂ ﺻﺪا ﺑﺎ ﻋﻼﻣﺖ ﺗﻴﻚ ﻣﺸﺨﺺ ﺷﺪه اﺳﺖ ﻛﻪ در اﻳﻦ ﺷﻜﻞ ﻣﻴﻜﺮوﻓﻮن ﻣﻲ ﺑﺎﺷﺪ. ﺑﺎ ﻛﻠﻴﻚ روي دﻛﻤﻪ </a:t>
            </a:r>
            <a:r>
              <a:rPr lang="en-US" sz="2500" dirty="0" smtClean="0">
                <a:cs typeface="B Yagut" panose="00000400000000000000" pitchFamily="2" charset="-78"/>
              </a:rPr>
              <a:t>Properties</a:t>
            </a:r>
            <a:r>
              <a:rPr lang="ar-SA" sz="2500" dirty="0">
                <a:cs typeface="B Yagut" panose="00000400000000000000" pitchFamily="2" charset="-78"/>
              </a:rPr>
              <a:t>، ﻛﺎدر ﺧﺼﻮﺻﻴﺎت دﺳﺘﮕﺎه ﺿﺒﻂ ﺻﺪا ﻧﻤﺎﻳﺶ داده ﻣﻲ ﺷﻮد ﻛﻪ در </a:t>
            </a:r>
            <a:r>
              <a:rPr lang="ar-SA" sz="2500" dirty="0" smtClean="0">
                <a:cs typeface="B Yagut" panose="00000400000000000000" pitchFamily="2" charset="-78"/>
              </a:rPr>
              <a:t>ﺳﺮﺑﺮگ</a:t>
            </a:r>
            <a:r>
              <a:rPr lang="en-US" sz="2500" dirty="0" smtClean="0">
                <a:cs typeface="B Yagut" panose="00000400000000000000" pitchFamily="2" charset="-78"/>
              </a:rPr>
              <a:t>Levels</a:t>
            </a:r>
            <a:r>
              <a:rPr lang="ar-SA" sz="2500" dirty="0" smtClean="0">
                <a:cs typeface="B Yagut" panose="00000400000000000000" pitchFamily="2" charset="-78"/>
              </a:rPr>
              <a:t>(ﺷﻜﻞ</a:t>
            </a:r>
            <a:r>
              <a:rPr lang="ar-SA" sz="2500" dirty="0">
                <a:cs typeface="B Yagut" panose="00000400000000000000" pitchFamily="2" charset="-78"/>
              </a:rPr>
              <a:t>‏ </a:t>
            </a:r>
            <a:r>
              <a:rPr lang="fa-IR" sz="2500" dirty="0" smtClean="0">
                <a:cs typeface="B Yagut" panose="00000400000000000000" pitchFamily="2" charset="-78"/>
              </a:rPr>
              <a:t>5</a:t>
            </a:r>
            <a:r>
              <a:rPr lang="ar-SA" sz="2500" dirty="0" smtClean="0">
                <a:cs typeface="B Yagut" panose="00000400000000000000" pitchFamily="2" charset="-78"/>
              </a:rPr>
              <a:t>- </a:t>
            </a:r>
            <a:r>
              <a:rPr lang="ar-SA" sz="2500" dirty="0">
                <a:cs typeface="B Yagut" panose="00000400000000000000" pitchFamily="2" charset="-78"/>
              </a:rPr>
              <a:t>١٦</a:t>
            </a:r>
            <a:r>
              <a:rPr lang="ar-SA" sz="2500" dirty="0" smtClean="0">
                <a:cs typeface="B Yagut" panose="00000400000000000000" pitchFamily="2" charset="-78"/>
              </a:rPr>
              <a:t>)،اﻣﻜﺎن </a:t>
            </a:r>
            <a:r>
              <a:rPr lang="ar-SA" sz="2500" dirty="0">
                <a:cs typeface="B Yagut" panose="00000400000000000000" pitchFamily="2" charset="-78"/>
              </a:rPr>
              <a:t>ﺗﻐﻴﻴﺮ ﻣﻴﺰان ﺑﻠﻨﺪي </a:t>
            </a:r>
            <a:r>
              <a:rPr lang="ar-SA" sz="2500" dirty="0" smtClean="0">
                <a:cs typeface="B Yagut" panose="00000400000000000000" pitchFamily="2" charset="-78"/>
              </a:rPr>
              <a:t>ﺻﺪايﻣﻴﻜﺮوﻓﻮن </a:t>
            </a:r>
            <a:r>
              <a:rPr lang="ar-SA" sz="2500" dirty="0">
                <a:cs typeface="B Yagut" panose="00000400000000000000" pitchFamily="2" charset="-78"/>
              </a:rPr>
              <a:t>وﺟﻮد دارد.</a:t>
            </a:r>
            <a:endParaRPr lang="en-AU" sz="2500" dirty="0">
              <a:cs typeface="B Yagut" panose="00000400000000000000" pitchFamily="2" charset="-78"/>
            </a:endParaRPr>
          </a:p>
          <a:p>
            <a:pPr algn="r" rtl="1"/>
            <a:endParaRPr lang="en-AU" sz="2000" dirty="0">
              <a:cs typeface="B Yagut" panose="00000400000000000000" pitchFamily="2" charset="-78"/>
            </a:endParaRPr>
          </a:p>
        </p:txBody>
      </p:sp>
      <p:sp>
        <p:nvSpPr>
          <p:cNvPr id="7" name="Rectangle 6"/>
          <p:cNvSpPr/>
          <p:nvPr/>
        </p:nvSpPr>
        <p:spPr>
          <a:xfrm>
            <a:off x="919905" y="6395669"/>
            <a:ext cx="2889783" cy="307777"/>
          </a:xfrm>
          <a:prstGeom prst="rect">
            <a:avLst/>
          </a:prstGeom>
        </p:spPr>
        <p:txBody>
          <a:bodyPr wrap="square">
            <a:spAutoFit/>
          </a:bodyPr>
          <a:lstStyle/>
          <a:p>
            <a:pPr algn="ctr" rtl="1"/>
            <a:r>
              <a:rPr lang="ar-SA" sz="1400" b="1" dirty="0" smtClean="0">
                <a:cs typeface="B Yagut" panose="00000400000000000000" pitchFamily="2" charset="-78"/>
              </a:rPr>
              <a:t>ﺷﻜﻞ ‏</a:t>
            </a:r>
            <a:r>
              <a:rPr lang="fa-IR" sz="1400" b="1" dirty="0" smtClean="0">
                <a:cs typeface="B Yagut" panose="00000400000000000000" pitchFamily="2" charset="-78"/>
              </a:rPr>
              <a:t>5-</a:t>
            </a:r>
            <a:r>
              <a:rPr lang="ar-SA" sz="1400" b="1" dirty="0" smtClean="0">
                <a:cs typeface="B Yagut" panose="00000400000000000000" pitchFamily="2" charset="-78"/>
              </a:rPr>
              <a:t> </a:t>
            </a:r>
            <a:r>
              <a:rPr lang="fa-IR" sz="1400" b="1" dirty="0" smtClean="0">
                <a:cs typeface="B Yagut" panose="00000400000000000000" pitchFamily="2" charset="-78"/>
              </a:rPr>
              <a:t>15- </a:t>
            </a:r>
            <a:r>
              <a:rPr lang="fa-IR" sz="1400" b="1" dirty="0" smtClean="0"/>
              <a:t>سربرگ</a:t>
            </a:r>
            <a:r>
              <a:rPr lang="en-US" sz="1400" b="1" dirty="0" smtClean="0"/>
              <a:t>        Recording </a:t>
            </a:r>
            <a:endParaRPr lang="en-AU" sz="1400" b="1" dirty="0">
              <a:cs typeface="B Yagut" panose="00000400000000000000" pitchFamily="2" charset="-78"/>
            </a:endParaRPr>
          </a:p>
        </p:txBody>
      </p:sp>
      <p:sp>
        <p:nvSpPr>
          <p:cNvPr id="9" name="Rectangle 8"/>
          <p:cNvSpPr/>
          <p:nvPr/>
        </p:nvSpPr>
        <p:spPr>
          <a:xfrm>
            <a:off x="5400445" y="5895486"/>
            <a:ext cx="2529212" cy="307777"/>
          </a:xfrm>
          <a:prstGeom prst="rect">
            <a:avLst/>
          </a:prstGeom>
        </p:spPr>
        <p:txBody>
          <a:bodyPr wrap="square">
            <a:spAutoFit/>
          </a:bodyPr>
          <a:lstStyle/>
          <a:p>
            <a:pPr algn="r" rtl="1"/>
            <a:r>
              <a:rPr lang="ar-SA" sz="1400" b="1" dirty="0" smtClean="0">
                <a:cs typeface="B Yagut" panose="00000400000000000000" pitchFamily="2" charset="-78"/>
              </a:rPr>
              <a:t>ﺷﻜﻞ ‏</a:t>
            </a:r>
            <a:r>
              <a:rPr lang="fa-IR" sz="1400" b="1" dirty="0" smtClean="0">
                <a:cs typeface="B Yagut" panose="00000400000000000000" pitchFamily="2" charset="-78"/>
              </a:rPr>
              <a:t>5-</a:t>
            </a:r>
            <a:r>
              <a:rPr lang="ar-SA" sz="1400" b="1" dirty="0" smtClean="0">
                <a:cs typeface="B Yagut" panose="00000400000000000000" pitchFamily="2" charset="-78"/>
              </a:rPr>
              <a:t> </a:t>
            </a:r>
            <a:r>
              <a:rPr lang="fa-IR" sz="1400" b="1" dirty="0" smtClean="0">
                <a:cs typeface="B Yagut" panose="00000400000000000000" pitchFamily="2" charset="-78"/>
              </a:rPr>
              <a:t>16 - </a:t>
            </a:r>
            <a:r>
              <a:rPr lang="ar-SA" sz="1400" b="1" dirty="0" smtClean="0"/>
              <a:t>ﺗﻨﻈﻴﻢ </a:t>
            </a:r>
            <a:r>
              <a:rPr lang="ar-SA" sz="1400" b="1" dirty="0"/>
              <a:t>ﺻﺪاي ﻣﻴﻜﺮوﻓﻮن</a:t>
            </a:r>
            <a:endParaRPr lang="en-AU" sz="1400" b="1" dirty="0">
              <a:cs typeface="B Yagut" panose="00000400000000000000" pitchFamily="2" charset="-78"/>
            </a:endParaRPr>
          </a:p>
        </p:txBody>
      </p:sp>
      <p:sp>
        <p:nvSpPr>
          <p:cNvPr id="2" name="Rectangle 1"/>
          <p:cNvSpPr/>
          <p:nvPr/>
        </p:nvSpPr>
        <p:spPr>
          <a:xfrm>
            <a:off x="755576" y="435161"/>
            <a:ext cx="7704856" cy="477054"/>
          </a:xfrm>
          <a:prstGeom prst="rect">
            <a:avLst/>
          </a:prstGeom>
          <a:solidFill>
            <a:schemeClr val="bg1"/>
          </a:solidFill>
          <a:ln>
            <a:solidFill>
              <a:schemeClr val="bg1"/>
            </a:solidFill>
          </a:ln>
        </p:spPr>
        <p:txBody>
          <a:bodyPr vert="horz" lIns="91440" tIns="45720" rIns="91440" bIns="45720" rtlCol="0" anchor="ctr">
            <a:noAutofit/>
          </a:bodyPr>
          <a:lstStyle/>
          <a:p>
            <a:pPr marL="342900" indent="-342900" algn="r" rtl="1">
              <a:spcBef>
                <a:spcPct val="0"/>
              </a:spcBef>
              <a:buFont typeface="Wingdings" panose="05000000000000000000" pitchFamily="2" charset="2"/>
              <a:buChar char="§"/>
            </a:pPr>
            <a:r>
              <a:rPr lang="ar-SA" sz="2500" b="1" dirty="0">
                <a:latin typeface="+mj-lt"/>
                <a:ea typeface="+mj-ea"/>
                <a:cs typeface="B Yagut" panose="00000400000000000000" pitchFamily="2" charset="-78"/>
              </a:rPr>
              <a:t>ﺳﺮﺑﺮگ </a:t>
            </a:r>
            <a:r>
              <a:rPr lang="en-US" sz="2500" b="1" dirty="0">
                <a:latin typeface="+mj-lt"/>
                <a:ea typeface="+mj-ea"/>
                <a:cs typeface="B Yagut" panose="00000400000000000000" pitchFamily="2" charset="-78"/>
              </a:rPr>
              <a:t>Recording</a:t>
            </a:r>
            <a:endParaRPr lang="fa-IR" sz="2500" b="1" dirty="0">
              <a:latin typeface="+mj-lt"/>
              <a:ea typeface="+mj-ea"/>
              <a:cs typeface="B Yagut" panose="00000400000000000000" pitchFamily="2" charset="-78"/>
            </a:endParaRPr>
          </a:p>
        </p:txBody>
      </p:sp>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458" r="7439"/>
          <a:stretch/>
        </p:blipFill>
        <p:spPr bwMode="auto">
          <a:xfrm>
            <a:off x="4691107" y="4149080"/>
            <a:ext cx="3947885" cy="1552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7"/>
          <p:cNvPicPr>
            <a:picLocks noChangeAspect="1"/>
          </p:cNvPicPr>
          <p:nvPr/>
        </p:nvPicPr>
        <p:blipFill>
          <a:blip r:embed="rId5"/>
          <a:stretch>
            <a:fillRect/>
          </a:stretch>
        </p:blipFill>
        <p:spPr>
          <a:xfrm>
            <a:off x="1145856" y="3475443"/>
            <a:ext cx="2592288" cy="2899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63989680"/>
      </p:ext>
    </p:extLst>
  </p:cSld>
  <p:clrMapOvr>
    <a:masterClrMapping/>
  </p:clrMapOvr>
  <mc:AlternateContent xmlns:mc="http://schemas.openxmlformats.org/markup-compatibility/2006" xmlns:p14="http://schemas.microsoft.com/office/powerpoint/2010/main">
    <mc:Choice Requires="p14">
      <p:transition spd="slow" p14:dur="2000" advTm="34976"/>
    </mc:Choice>
    <mc:Fallback xmlns="">
      <p:transition spd="slow" advTm="34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مشخصات سند</a:t>
            </a:r>
            <a:endParaRPr lang="fa-IR" dirty="0"/>
          </a:p>
        </p:txBody>
      </p:sp>
      <p:sp>
        <p:nvSpPr>
          <p:cNvPr id="3" name="Content Placeholder 2"/>
          <p:cNvSpPr>
            <a:spLocks noGrp="1"/>
          </p:cNvSpPr>
          <p:nvPr>
            <p:ph idx="1"/>
          </p:nvPr>
        </p:nvSpPr>
        <p:spPr>
          <a:xfrm>
            <a:off x="5099254" y="1825626"/>
            <a:ext cx="3649210" cy="2611486"/>
          </a:xfrm>
        </p:spPr>
        <p:txBody>
          <a:bodyPr>
            <a:normAutofit/>
          </a:bodyPr>
          <a:lstStyle/>
          <a:p>
            <a:pPr algn="r" rtl="1"/>
            <a:r>
              <a:rPr lang="fa-IR" sz="1600" b="1" dirty="0" smtClean="0">
                <a:cs typeface="B Yagut" panose="00000400000000000000" pitchFamily="2" charset="-78"/>
              </a:rPr>
              <a:t> مشخصات بسته آموزشی :                     </a:t>
            </a:r>
          </a:p>
          <a:p>
            <a:pPr algn="r" rtl="1"/>
            <a:r>
              <a:rPr lang="fa-IR" sz="1600" b="1" dirty="0" smtClean="0">
                <a:cs typeface="B Yagut" panose="00000400000000000000" pitchFamily="2" charset="-78"/>
              </a:rPr>
              <a:t>حیطه درس: کار با کامپیوتر –آموزش کامل </a:t>
            </a:r>
            <a:r>
              <a:rPr lang="en-US" sz="1600" b="1" dirty="0" smtClean="0">
                <a:cs typeface="B Yagut" panose="00000400000000000000" pitchFamily="2" charset="-78"/>
              </a:rPr>
              <a:t>WINDOWS</a:t>
            </a:r>
            <a:endParaRPr lang="fa-IR" sz="1600" b="1" dirty="0" smtClean="0">
              <a:cs typeface="B Yagut" panose="00000400000000000000" pitchFamily="2" charset="-78"/>
            </a:endParaRPr>
          </a:p>
          <a:p>
            <a:pPr algn="r" rtl="1"/>
            <a:r>
              <a:rPr lang="fa-IR" sz="1600" b="1" dirty="0" smtClean="0">
                <a:cs typeface="B Yagut" panose="00000400000000000000" pitchFamily="2" charset="-78"/>
              </a:rPr>
              <a:t>تاریخ آخرین بازنگری:1399/2/17</a:t>
            </a:r>
          </a:p>
          <a:p>
            <a:pPr algn="r" rtl="1"/>
            <a:r>
              <a:rPr lang="fa-IR" sz="1600" b="1" dirty="0" smtClean="0">
                <a:cs typeface="B Yagut" panose="00000400000000000000" pitchFamily="2" charset="-78"/>
              </a:rPr>
              <a:t>نوبت تهیه : 1</a:t>
            </a:r>
          </a:p>
          <a:p>
            <a:pPr algn="r" rtl="1"/>
            <a:r>
              <a:rPr lang="fa-IR" sz="1600" b="1" dirty="0" smtClean="0">
                <a:cs typeface="B Yagut" panose="00000400000000000000" pitchFamily="2" charset="-78"/>
              </a:rPr>
              <a:t>نام فایل:  </a:t>
            </a:r>
            <a:endParaRPr lang="en-US" sz="1600" b="1" dirty="0" smtClean="0">
              <a:cs typeface="B Yagut" panose="00000400000000000000" pitchFamily="2" charset="-78"/>
            </a:endParaRPr>
          </a:p>
          <a:p>
            <a:pPr marL="0" indent="0">
              <a:buNone/>
            </a:pPr>
            <a:r>
              <a:rPr lang="en-US" sz="1600" b="1" dirty="0" smtClean="0">
                <a:cs typeface="B Yagut" panose="00000400000000000000" pitchFamily="2" charset="-78"/>
              </a:rPr>
              <a:t>CO-fasle5</a:t>
            </a:r>
            <a:r>
              <a:rPr lang="fa-IR" sz="1600" b="1" dirty="0" smtClean="0">
                <a:cs typeface="B Yagut" panose="00000400000000000000" pitchFamily="2" charset="-78"/>
              </a:rPr>
              <a:t>–</a:t>
            </a:r>
            <a:r>
              <a:rPr lang="en-US" sz="1600" b="1" dirty="0" err="1" smtClean="0">
                <a:cs typeface="B Yagut" panose="00000400000000000000" pitchFamily="2" charset="-78"/>
              </a:rPr>
              <a:t>Tavanaei</a:t>
            </a:r>
            <a:r>
              <a:rPr lang="en-US" sz="1600" b="1" dirty="0" smtClean="0">
                <a:cs typeface="B Yagut" panose="00000400000000000000" pitchFamily="2" charset="-78"/>
              </a:rPr>
              <a:t> </a:t>
            </a:r>
            <a:r>
              <a:rPr lang="en-US" sz="1600" b="1" dirty="0">
                <a:cs typeface="B Yagut" panose="00000400000000000000" pitchFamily="2" charset="-78"/>
              </a:rPr>
              <a:t> </a:t>
            </a:r>
            <a:r>
              <a:rPr lang="en-US" sz="1600" b="1" dirty="0" err="1" smtClean="0">
                <a:cs typeface="B Yagut" panose="00000400000000000000" pitchFamily="2" charset="-78"/>
              </a:rPr>
              <a:t>sefareshi</a:t>
            </a:r>
            <a:r>
              <a:rPr lang="en-US" sz="1600" b="1" dirty="0" smtClean="0">
                <a:cs typeface="B Yagut" panose="00000400000000000000" pitchFamily="2" charset="-78"/>
              </a:rPr>
              <a:t> </a:t>
            </a:r>
            <a:r>
              <a:rPr lang="en-US" sz="1600" b="1" dirty="0" err="1" smtClean="0">
                <a:cs typeface="B Yagut" panose="00000400000000000000" pitchFamily="2" charset="-78"/>
              </a:rPr>
              <a:t>kardane</a:t>
            </a:r>
            <a:r>
              <a:rPr lang="en-US" sz="1600" b="1" dirty="0" smtClean="0">
                <a:cs typeface="B Yagut" panose="00000400000000000000" pitchFamily="2" charset="-78"/>
              </a:rPr>
              <a:t>  windows -edi1</a:t>
            </a:r>
            <a:endParaRPr lang="en-US" sz="1600" b="1" dirty="0">
              <a:cs typeface="B Yagut" panose="00000400000000000000" pitchFamily="2" charset="-78"/>
            </a:endParaRPr>
          </a:p>
        </p:txBody>
      </p:sp>
      <p:sp>
        <p:nvSpPr>
          <p:cNvPr id="4" name="Content Placeholder 2"/>
          <p:cNvSpPr txBox="1">
            <a:spLocks/>
          </p:cNvSpPr>
          <p:nvPr/>
        </p:nvSpPr>
        <p:spPr>
          <a:xfrm>
            <a:off x="2171701" y="1825626"/>
            <a:ext cx="2752418" cy="82908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sz="2000" dirty="0" smtClean="0">
                <a:cs typeface="B Yagut" panose="00000400000000000000" pitchFamily="2" charset="-78"/>
              </a:rPr>
              <a:t>مشخصات مدرس </a:t>
            </a:r>
          </a:p>
          <a:p>
            <a:r>
              <a:rPr lang="fa-IR" sz="2000" dirty="0" smtClean="0">
                <a:cs typeface="B Yagut" panose="00000400000000000000" pitchFamily="2" charset="-78"/>
              </a:rPr>
              <a:t>تصویر پرسنلی </a:t>
            </a:r>
            <a:endParaRPr lang="fa-IR" sz="2000" dirty="0">
              <a:cs typeface="B Yagut" panose="00000400000000000000" pitchFamily="2" charset="-78"/>
            </a:endParaRPr>
          </a:p>
        </p:txBody>
      </p:sp>
      <p:sp>
        <p:nvSpPr>
          <p:cNvPr id="5" name="Content Placeholder 2"/>
          <p:cNvSpPr txBox="1">
            <a:spLocks/>
          </p:cNvSpPr>
          <p:nvPr/>
        </p:nvSpPr>
        <p:spPr>
          <a:xfrm>
            <a:off x="628651" y="3541353"/>
            <a:ext cx="4470603" cy="2520234"/>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sz="2000" dirty="0" smtClean="0">
                <a:cs typeface="B Yagut" panose="00000400000000000000" pitchFamily="2" charset="-78"/>
              </a:rPr>
              <a:t>نام ونام خانوادگی مدرس: افسانه میرزاخانی </a:t>
            </a:r>
          </a:p>
          <a:p>
            <a:r>
              <a:rPr lang="fa-IR" sz="2000" dirty="0" smtClean="0">
                <a:cs typeface="B Yagut" panose="00000400000000000000" pitchFamily="2" charset="-78"/>
              </a:rPr>
              <a:t>مدرک تحصیلی :کارشناسی ارشد مهندسی محیط زیست ( آب و فاضلاب ) -</a:t>
            </a:r>
            <a:r>
              <a:rPr lang="en-US" sz="2000" dirty="0" smtClean="0">
                <a:cs typeface="B Yagut" panose="00000400000000000000" pitchFamily="2" charset="-78"/>
              </a:rPr>
              <a:t>MPH</a:t>
            </a:r>
            <a:endParaRPr lang="fa-IR" sz="2000" dirty="0" smtClean="0">
              <a:cs typeface="B Yagut" panose="00000400000000000000" pitchFamily="2" charset="-78"/>
            </a:endParaRPr>
          </a:p>
          <a:p>
            <a:r>
              <a:rPr lang="fa-IR" sz="2000" dirty="0" smtClean="0">
                <a:cs typeface="B Yagut" panose="00000400000000000000" pitchFamily="2" charset="-78"/>
              </a:rPr>
              <a:t>موقعیت اشتغال سازمانی مدرس: مربی مرکز آموزش بهورزی</a:t>
            </a:r>
          </a:p>
          <a:p>
            <a:pPr marL="0" indent="0">
              <a:buNone/>
            </a:pPr>
            <a:r>
              <a:rPr lang="fa-IR" sz="2000" dirty="0" smtClean="0">
                <a:cs typeface="B Yagut" panose="00000400000000000000" pitchFamily="2" charset="-78"/>
              </a:rPr>
              <a:t>   شهرستان ساری ، دانشگاه علوم پزشکی مازندران </a:t>
            </a:r>
          </a:p>
          <a:p>
            <a:endParaRPr lang="fa-IR" dirty="0"/>
          </a:p>
        </p:txBody>
      </p:sp>
      <p:pic>
        <p:nvPicPr>
          <p:cNvPr id="8" name="Picture 7"/>
          <p:cNvPicPr>
            <a:picLocks noChangeAspect="1"/>
          </p:cNvPicPr>
          <p:nvPr/>
        </p:nvPicPr>
        <p:blipFill>
          <a:blip r:embed="rId2"/>
          <a:stretch>
            <a:fillRect/>
          </a:stretch>
        </p:blipFill>
        <p:spPr>
          <a:xfrm>
            <a:off x="1907705" y="1973168"/>
            <a:ext cx="1118442" cy="1176327"/>
          </a:xfrm>
          <a:prstGeom prst="rect">
            <a:avLst/>
          </a:prstGeom>
        </p:spPr>
      </p:pic>
    </p:spTree>
    <p:extLst>
      <p:ext uri="{BB962C8B-B14F-4D97-AF65-F5344CB8AC3E}">
        <p14:creationId xmlns:p14="http://schemas.microsoft.com/office/powerpoint/2010/main" val="1335473317"/>
      </p:ext>
    </p:extLst>
  </p:cSld>
  <p:clrMapOvr>
    <a:masterClrMapping/>
  </p:clrMapOvr>
  <mc:AlternateContent xmlns:mc="http://schemas.openxmlformats.org/markup-compatibility/2006" xmlns:p14="http://schemas.microsoft.com/office/powerpoint/2010/main">
    <mc:Choice Requires="p14">
      <p:transition spd="slow" p14:dur="2000" advTm="536"/>
    </mc:Choice>
    <mc:Fallback xmlns="">
      <p:transition spd="slow" advTm="53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973378"/>
            <a:ext cx="8064896" cy="5335942"/>
          </a:xfrm>
        </p:spPr>
        <p:txBody>
          <a:bodyPr>
            <a:noAutofit/>
          </a:bodyPr>
          <a:lstStyle/>
          <a:p>
            <a:pPr algn="just" rtl="1"/>
            <a:r>
              <a:rPr lang="ar-SA" sz="2500" dirty="0" smtClean="0">
                <a:cs typeface="B Yagut" panose="00000400000000000000" pitchFamily="2" charset="-78"/>
              </a:rPr>
              <a:t>در </a:t>
            </a:r>
            <a:r>
              <a:rPr lang="ar-SA" sz="2500" dirty="0">
                <a:cs typeface="B Yagut" panose="00000400000000000000" pitchFamily="2" charset="-78"/>
              </a:rPr>
              <a:t>اﻳﻦ ﺳﺮﺑﺮگ ﻣﻲ ﺗﻮاﻧﻴﺪ ﺻﺪاﻳﻲ را ﺑﻪ روﻳﺪادﻫﺎي وﻳﻨﺪوز اﺧﺘﺼﺎص دﻫﻴﺪ (ﺷﻜﻞ</a:t>
            </a:r>
            <a:r>
              <a:rPr lang="ar-SA" sz="2500" dirty="0" smtClean="0">
                <a:cs typeface="B Yagut" panose="00000400000000000000" pitchFamily="2" charset="-78"/>
              </a:rPr>
              <a:t>‏</a:t>
            </a:r>
            <a:r>
              <a:rPr lang="fa-IR" sz="2500" dirty="0" smtClean="0">
                <a:cs typeface="B Yagut" panose="00000400000000000000" pitchFamily="2" charset="-78"/>
              </a:rPr>
              <a:t>5</a:t>
            </a:r>
            <a:r>
              <a:rPr lang="ar-SA" sz="2500" dirty="0" smtClean="0">
                <a:cs typeface="B Yagut" panose="00000400000000000000" pitchFamily="2" charset="-78"/>
              </a:rPr>
              <a:t>-١٧).</a:t>
            </a:r>
            <a:endParaRPr lang="en-US" sz="2500" dirty="0" smtClean="0">
              <a:cs typeface="B Yagut" panose="00000400000000000000" pitchFamily="2" charset="-78"/>
            </a:endParaRPr>
          </a:p>
          <a:p>
            <a:pPr algn="just" rtl="1"/>
            <a:r>
              <a:rPr lang="ar-SA" sz="2500" dirty="0" smtClean="0">
                <a:cs typeface="B Yagut" panose="00000400000000000000" pitchFamily="2" charset="-78"/>
              </a:rPr>
              <a:t> </a:t>
            </a:r>
            <a:r>
              <a:rPr lang="ar-SA" sz="2500" dirty="0">
                <a:cs typeface="B Yagut" panose="00000400000000000000" pitchFamily="2" charset="-78"/>
              </a:rPr>
              <a:t>در ﻗﺴﻤﺖ </a:t>
            </a:r>
            <a:r>
              <a:rPr lang="en-US" sz="2500" dirty="0" smtClean="0">
                <a:cs typeface="B Yagut" panose="00000400000000000000" pitchFamily="2" charset="-78"/>
              </a:rPr>
              <a:t>  </a:t>
            </a:r>
            <a:r>
              <a:rPr lang="en-US" sz="2500" dirty="0" smtClean="0"/>
              <a:t>Sound Scheme </a:t>
            </a:r>
            <a:r>
              <a:rPr lang="ar-SA" sz="2500" dirty="0" smtClean="0">
                <a:cs typeface="B Yagut" panose="00000400000000000000" pitchFamily="2" charset="-78"/>
              </a:rPr>
              <a:t>اﻣﻜﺎن </a:t>
            </a:r>
            <a:r>
              <a:rPr lang="ar-SA" sz="2500" dirty="0">
                <a:cs typeface="B Yagut" panose="00000400000000000000" pitchFamily="2" charset="-78"/>
              </a:rPr>
              <a:t>اﻧﺘﺨﺎب اﻟﮕﻮ ﻳﺎ ﻃﺮح ﺻﻮﺗﻲ وﺟﻮد دارد. </a:t>
            </a:r>
            <a:endParaRPr lang="fa-IR" sz="2500" dirty="0" smtClean="0">
              <a:cs typeface="B Yagut" panose="00000400000000000000" pitchFamily="2" charset="-78"/>
            </a:endParaRPr>
          </a:p>
          <a:p>
            <a:pPr algn="just" rtl="1"/>
            <a:r>
              <a:rPr lang="ar-SA" sz="2500" dirty="0" smtClean="0">
                <a:cs typeface="B Yagut" panose="00000400000000000000" pitchFamily="2" charset="-78"/>
              </a:rPr>
              <a:t>ﻳﻚ </a:t>
            </a:r>
            <a:r>
              <a:rPr lang="ar-SA" sz="2500" dirty="0">
                <a:cs typeface="B Yagut" panose="00000400000000000000" pitchFamily="2" charset="-78"/>
              </a:rPr>
              <a:t>اﻟﮕﻮي ﺻﻮﺗﻲ، ﻣﺠﻤﻮﻋﻪ اي از ﺻﺪاﻫﺎ اﺳﺖ ﻛﻪ ﺑﺮاي روﻳﺪادﻫﺎي ﻣﺨﺘﻠﻒ وﻳﻨﺪوز در ﻧﻈﺮ ﮔﺮﻓﺘﻪ ﺷﺪه اﺳﺖ</a:t>
            </a:r>
            <a:r>
              <a:rPr lang="ar-SA" sz="2500" dirty="0" smtClean="0">
                <a:cs typeface="B Yagut" panose="00000400000000000000" pitchFamily="2" charset="-78"/>
              </a:rPr>
              <a:t>.</a:t>
            </a:r>
            <a:endParaRPr lang="fa-IR" sz="2500" dirty="0" smtClean="0">
              <a:cs typeface="B Yagut" panose="00000400000000000000" pitchFamily="2" charset="-78"/>
            </a:endParaRPr>
          </a:p>
          <a:p>
            <a:pPr algn="just" rtl="1"/>
            <a:r>
              <a:rPr lang="ar-SA" sz="2500" dirty="0" smtClean="0">
                <a:cs typeface="B Yagut" panose="00000400000000000000" pitchFamily="2" charset="-78"/>
              </a:rPr>
              <a:t> </a:t>
            </a:r>
            <a:r>
              <a:rPr lang="ar-SA" sz="2500" dirty="0">
                <a:cs typeface="B Yagut" panose="00000400000000000000" pitchFamily="2" charset="-78"/>
              </a:rPr>
              <a:t>ﺑﺮاي ﺗﻐﻴﻴﺮ ﺻﺪاﻫﺎ، ﭘﺲ از اﻧﺘﺨﺎب روﻳﺪاد در ﻗﺴﻤﺖ </a:t>
            </a:r>
            <a:r>
              <a:rPr lang="en-US" sz="2500" dirty="0"/>
              <a:t>Program event</a:t>
            </a:r>
            <a:r>
              <a:rPr lang="ar-SA" sz="2500" dirty="0" smtClean="0">
                <a:cs typeface="B Yagut" panose="00000400000000000000" pitchFamily="2" charset="-78"/>
              </a:rPr>
              <a:t>، </a:t>
            </a:r>
            <a:r>
              <a:rPr lang="ar-SA" sz="2500" dirty="0">
                <a:cs typeface="B Yagut" panose="00000400000000000000" pitchFamily="2" charset="-78"/>
              </a:rPr>
              <a:t>ﺻﺪاي دﻟﺨﻮاﻫﻲ را از ﻟﻴﺴﺖ </a:t>
            </a:r>
            <a:r>
              <a:rPr lang="en-US" sz="2500" dirty="0" smtClean="0">
                <a:cs typeface="B Yagut" panose="00000400000000000000" pitchFamily="2" charset="-78"/>
              </a:rPr>
              <a:t>Sounds</a:t>
            </a:r>
            <a:r>
              <a:rPr lang="ar-SA" sz="2500" dirty="0" smtClean="0">
                <a:cs typeface="B Yagut" panose="00000400000000000000" pitchFamily="2" charset="-78"/>
              </a:rPr>
              <a:t> </a:t>
            </a:r>
            <a:r>
              <a:rPr lang="ar-SA" sz="2500" dirty="0">
                <a:cs typeface="B Yagut" panose="00000400000000000000" pitchFamily="2" charset="-78"/>
              </a:rPr>
              <a:t>اﻧﺘﺨﺎب ﻛﻨﻴﺪ. </a:t>
            </a:r>
            <a:endParaRPr lang="fa-IR" sz="2500" dirty="0" smtClean="0">
              <a:cs typeface="B Yagut" panose="00000400000000000000" pitchFamily="2" charset="-78"/>
            </a:endParaRPr>
          </a:p>
          <a:p>
            <a:pPr algn="just" rtl="1"/>
            <a:r>
              <a:rPr lang="ar-SA" sz="2500" dirty="0" smtClean="0">
                <a:cs typeface="B Yagut" panose="00000400000000000000" pitchFamily="2" charset="-78"/>
              </a:rPr>
              <a:t>در </a:t>
            </a:r>
            <a:r>
              <a:rPr lang="ar-SA" sz="2500" dirty="0">
                <a:cs typeface="B Yagut" panose="00000400000000000000" pitchFamily="2" charset="-78"/>
              </a:rPr>
              <a:t>ﺻﻮرﺗﻲ ﻛﻪ ﺻﺪاي ﻣﻮرد ﻧﻈﺮ در ﻟﻴﺴﺖ وﺟﻮد ﻧﺪارد ﺑﺎ ﻛﻠﻴﻚ روي دﻛﻤﻪ </a:t>
            </a:r>
            <a:r>
              <a:rPr lang="en-US" sz="2500" dirty="0"/>
              <a:t>Browse</a:t>
            </a:r>
            <a:r>
              <a:rPr lang="ar-SA" sz="2500" dirty="0" smtClean="0">
                <a:cs typeface="B Yagut" panose="00000400000000000000" pitchFamily="2" charset="-78"/>
              </a:rPr>
              <a:t> </a:t>
            </a:r>
            <a:r>
              <a:rPr lang="ar-SA" sz="2500" dirty="0">
                <a:cs typeface="B Yagut" panose="00000400000000000000" pitchFamily="2" charset="-78"/>
              </a:rPr>
              <a:t>ﺻﺪاﻳﻲ را از ﺑﺨﺶ ﻫﺎي ﻣﺨﺘﻠﻒ ﺳﻴﺴﺘﻢ ﺧﻮد اﻧﺘﺨﺎب ﻛﻨﻴﺪ. </a:t>
            </a:r>
            <a:endParaRPr lang="fa-IR" sz="2500" dirty="0" smtClean="0">
              <a:cs typeface="B Yagut" panose="00000400000000000000" pitchFamily="2" charset="-78"/>
            </a:endParaRPr>
          </a:p>
          <a:p>
            <a:pPr algn="just" rtl="1"/>
            <a:r>
              <a:rPr lang="ar-SA" sz="2500" dirty="0" smtClean="0">
                <a:cs typeface="B Yagut" panose="00000400000000000000" pitchFamily="2" charset="-78"/>
              </a:rPr>
              <a:t>ﺑﺎ </a:t>
            </a:r>
            <a:r>
              <a:rPr lang="ar-SA" sz="2500" dirty="0">
                <a:cs typeface="B Yagut" panose="00000400000000000000" pitchFamily="2" charset="-78"/>
              </a:rPr>
              <a:t>ﻛﻠﻴﻚ روي دﻛﻤﻪ </a:t>
            </a:r>
            <a:r>
              <a:rPr lang="en-US" sz="2500" dirty="0"/>
              <a:t>Test</a:t>
            </a:r>
            <a:r>
              <a:rPr lang="ar-SA" sz="2500" dirty="0" smtClean="0">
                <a:cs typeface="B Yagut" panose="00000400000000000000" pitchFamily="2" charset="-78"/>
              </a:rPr>
              <a:t>، </a:t>
            </a:r>
            <a:r>
              <a:rPr lang="ar-SA" sz="2500" dirty="0">
                <a:cs typeface="B Yagut" panose="00000400000000000000" pitchFamily="2" charset="-78"/>
              </a:rPr>
              <a:t>اﻣﻜﺎن ﺷﻨﻴﺪن ﺻﺪا و اﻣﺘﺤﺎن ﺻﺪاي ﻣﻮرد ﻧﻈﺮ </a:t>
            </a:r>
            <a:r>
              <a:rPr lang="ar-SA" sz="2500" dirty="0" smtClean="0">
                <a:cs typeface="B Yagut" panose="00000400000000000000" pitchFamily="2" charset="-78"/>
              </a:rPr>
              <a:t>وﺟﻮد دارد.</a:t>
            </a:r>
            <a:endParaRPr lang="en-US" sz="2500" dirty="0" smtClean="0">
              <a:cs typeface="B Yagut" panose="00000400000000000000" pitchFamily="2" charset="-78"/>
            </a:endParaRPr>
          </a:p>
          <a:p>
            <a:pPr algn="just" rtl="1"/>
            <a:endParaRPr lang="en-AU" sz="1800" dirty="0" smtClean="0">
              <a:cs typeface="B Yagut" panose="00000400000000000000" pitchFamily="2" charset="-78"/>
            </a:endParaRPr>
          </a:p>
          <a:p>
            <a:pPr algn="just" rtl="1"/>
            <a:endParaRPr lang="en-AU" sz="1800" dirty="0" smtClean="0">
              <a:cs typeface="B Yagut" panose="00000400000000000000" pitchFamily="2" charset="-78"/>
            </a:endParaRPr>
          </a:p>
          <a:p>
            <a:pPr algn="r"/>
            <a:endParaRPr lang="en-AU" sz="1800" dirty="0">
              <a:cs typeface="B Yagut" panose="00000400000000000000" pitchFamily="2" charset="-78"/>
            </a:endParaRPr>
          </a:p>
        </p:txBody>
      </p:sp>
      <p:sp>
        <p:nvSpPr>
          <p:cNvPr id="2" name="Rectangle 1"/>
          <p:cNvSpPr/>
          <p:nvPr/>
        </p:nvSpPr>
        <p:spPr>
          <a:xfrm>
            <a:off x="395536" y="496324"/>
            <a:ext cx="8136904" cy="477054"/>
          </a:xfrm>
          <a:prstGeom prst="rect">
            <a:avLst/>
          </a:prstGeom>
          <a:solidFill>
            <a:schemeClr val="bg1"/>
          </a:solidFill>
          <a:ln>
            <a:solidFill>
              <a:schemeClr val="bg1"/>
            </a:solidFill>
          </a:ln>
        </p:spPr>
        <p:txBody>
          <a:bodyPr vert="horz" lIns="91440" tIns="45720" rIns="91440" bIns="45720" rtlCol="0" anchor="ctr">
            <a:noAutofit/>
          </a:bodyPr>
          <a:lstStyle/>
          <a:p>
            <a:pPr marL="342900" indent="-342900" algn="r" rtl="1">
              <a:spcBef>
                <a:spcPct val="0"/>
              </a:spcBef>
              <a:buFont typeface="Wingdings" panose="05000000000000000000" pitchFamily="2" charset="2"/>
              <a:buChar char="§"/>
            </a:pPr>
            <a:r>
              <a:rPr lang="ar-SA" sz="2500" b="1" dirty="0" smtClean="0">
                <a:latin typeface="+mj-lt"/>
                <a:ea typeface="+mj-ea"/>
                <a:cs typeface="B Yagut" panose="00000400000000000000" pitchFamily="2" charset="-78"/>
              </a:rPr>
              <a:t>ﺳﺮﺑﺮگ</a:t>
            </a:r>
            <a:r>
              <a:rPr lang="fa-IR" sz="2500" b="1" dirty="0" smtClean="0">
                <a:latin typeface="+mj-lt"/>
                <a:ea typeface="+mj-ea"/>
                <a:cs typeface="B Yagut" panose="00000400000000000000" pitchFamily="2" charset="-78"/>
              </a:rPr>
              <a:t> </a:t>
            </a:r>
            <a:r>
              <a:rPr lang="en-US" sz="2500" b="1" dirty="0">
                <a:cs typeface="B Yagut" panose="00000400000000000000" pitchFamily="2" charset="-78"/>
              </a:rPr>
              <a:t>Sounds</a:t>
            </a:r>
            <a:r>
              <a:rPr lang="fa-IR" sz="2500" b="1" dirty="0" smtClean="0">
                <a:latin typeface="+mj-lt"/>
                <a:ea typeface="+mj-ea"/>
                <a:cs typeface="B Yagut" panose="00000400000000000000" pitchFamily="2" charset="-78"/>
              </a:rPr>
              <a:t>  </a:t>
            </a:r>
            <a:endParaRPr lang="en-AU" sz="2500" b="1" dirty="0">
              <a:latin typeface="+mj-lt"/>
              <a:ea typeface="+mj-ea"/>
              <a:cs typeface="B Yagut" panose="00000400000000000000" pitchFamily="2" charset="-78"/>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53243441"/>
      </p:ext>
    </p:extLst>
  </p:cSld>
  <p:clrMapOvr>
    <a:masterClrMapping/>
  </p:clrMapOvr>
  <mc:AlternateContent xmlns:mc="http://schemas.openxmlformats.org/markup-compatibility/2006" xmlns:p14="http://schemas.microsoft.com/office/powerpoint/2010/main">
    <mc:Choice Requires="p14">
      <p:transition spd="slow" p14:dur="2000" advTm="9079"/>
    </mc:Choice>
    <mc:Fallback xmlns="">
      <p:transition spd="slow" advTm="9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35896" y="5432164"/>
            <a:ext cx="2333667" cy="307777"/>
          </a:xfrm>
          <a:prstGeom prst="rect">
            <a:avLst/>
          </a:prstGeom>
        </p:spPr>
        <p:txBody>
          <a:bodyPr wrap="square">
            <a:spAutoFit/>
          </a:bodyPr>
          <a:lstStyle/>
          <a:p>
            <a:pPr algn="ctr" rtl="1"/>
            <a:r>
              <a:rPr lang="ar-SA" sz="1400" b="1" dirty="0" smtClean="0">
                <a:cs typeface="B Yagut" panose="00000400000000000000" pitchFamily="2" charset="-78"/>
              </a:rPr>
              <a:t>ﺷﻜﻞ ‏</a:t>
            </a:r>
            <a:r>
              <a:rPr lang="fa-IR" sz="1400" b="1" dirty="0" smtClean="0">
                <a:cs typeface="B Yagut" panose="00000400000000000000" pitchFamily="2" charset="-78"/>
              </a:rPr>
              <a:t>5</a:t>
            </a:r>
            <a:r>
              <a:rPr lang="ar-SA" sz="1400" b="1" dirty="0" smtClean="0">
                <a:cs typeface="B Yagut" panose="00000400000000000000" pitchFamily="2" charset="-78"/>
              </a:rPr>
              <a:t> </a:t>
            </a:r>
            <a:r>
              <a:rPr lang="fa-IR" sz="1400" b="1" dirty="0" smtClean="0">
                <a:cs typeface="B Yagut" panose="00000400000000000000" pitchFamily="2" charset="-78"/>
              </a:rPr>
              <a:t> - 17- </a:t>
            </a:r>
            <a:r>
              <a:rPr lang="fa-IR" sz="1400" b="1" dirty="0" smtClean="0"/>
              <a:t>سربرگ  </a:t>
            </a:r>
            <a:r>
              <a:rPr lang="en-US" sz="1400" b="1" dirty="0" smtClean="0"/>
              <a:t>sounds</a:t>
            </a:r>
            <a:endParaRPr lang="en-AU" sz="1400" b="1" dirty="0">
              <a:cs typeface="B Yagut" panose="00000400000000000000" pitchFamily="2" charset="-78"/>
            </a:endParaRPr>
          </a:p>
        </p:txBody>
      </p:sp>
      <p:grpSp>
        <p:nvGrpSpPr>
          <p:cNvPr id="5" name="Group 4"/>
          <p:cNvGrpSpPr/>
          <p:nvPr/>
        </p:nvGrpSpPr>
        <p:grpSpPr>
          <a:xfrm>
            <a:off x="827584" y="905325"/>
            <a:ext cx="5786983" cy="4362450"/>
            <a:chOff x="827584" y="905325"/>
            <a:chExt cx="5786983" cy="436245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905325"/>
              <a:ext cx="3914775" cy="4362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ounded Rectangular Callout 3"/>
            <p:cNvSpPr/>
            <p:nvPr/>
          </p:nvSpPr>
          <p:spPr>
            <a:xfrm>
              <a:off x="1331640" y="2580013"/>
              <a:ext cx="1368152" cy="452414"/>
            </a:xfrm>
            <a:prstGeom prst="wedgeRoundRectCallout">
              <a:avLst>
                <a:gd name="adj1" fmla="val 66859"/>
                <a:gd name="adj2" fmla="val 23465"/>
                <a:gd name="adj3" fmla="val 16667"/>
              </a:avLst>
            </a:prstGeom>
            <a:solidFill>
              <a:schemeClr val="bg1"/>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600" b="1" dirty="0" smtClean="0">
                  <a:solidFill>
                    <a:schemeClr val="dk1"/>
                  </a:solidFill>
                </a:rPr>
                <a:t>انتخاب رویداد</a:t>
              </a:r>
              <a:endParaRPr lang="en-US" sz="1600" b="1" dirty="0">
                <a:solidFill>
                  <a:schemeClr val="dk1"/>
                </a:solidFill>
              </a:endParaRPr>
            </a:p>
          </p:txBody>
        </p:sp>
        <p:sp>
          <p:nvSpPr>
            <p:cNvPr id="6" name="Rounded Rectangular Callout 5"/>
            <p:cNvSpPr/>
            <p:nvPr/>
          </p:nvSpPr>
          <p:spPr>
            <a:xfrm>
              <a:off x="827584" y="1711828"/>
              <a:ext cx="1753344" cy="548864"/>
            </a:xfrm>
            <a:prstGeom prst="wedgeRoundRectCallout">
              <a:avLst>
                <a:gd name="adj1" fmla="val 63783"/>
                <a:gd name="adj2" fmla="val 18872"/>
                <a:gd name="adj3" fmla="val 16667"/>
              </a:avLst>
            </a:prstGeom>
            <a:solidFill>
              <a:schemeClr val="bg1"/>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a-IR" sz="1600" b="1" dirty="0" smtClean="0">
                <a:solidFill>
                  <a:schemeClr val="dk1"/>
                </a:solidFill>
              </a:endParaRPr>
            </a:p>
            <a:p>
              <a:pPr algn="ctr"/>
              <a:r>
                <a:rPr lang="fa-IR" sz="1600" b="1" dirty="0" smtClean="0">
                  <a:solidFill>
                    <a:schemeClr val="dk1"/>
                  </a:solidFill>
                </a:rPr>
                <a:t>انتخاب الگوی صوتی </a:t>
              </a:r>
            </a:p>
            <a:p>
              <a:pPr algn="ctr"/>
              <a:endParaRPr lang="en-US" sz="1600" b="1" dirty="0">
                <a:solidFill>
                  <a:schemeClr val="dk1"/>
                </a:solidFill>
              </a:endParaRPr>
            </a:p>
          </p:txBody>
        </p:sp>
        <p:sp>
          <p:nvSpPr>
            <p:cNvPr id="7" name="Rounded Rectangular Callout 6"/>
            <p:cNvSpPr/>
            <p:nvPr/>
          </p:nvSpPr>
          <p:spPr>
            <a:xfrm>
              <a:off x="5415622" y="3717032"/>
              <a:ext cx="1198945" cy="576064"/>
            </a:xfrm>
            <a:prstGeom prst="wedgeRoundRectCallout">
              <a:avLst/>
            </a:prstGeom>
            <a:solidFill>
              <a:schemeClr val="bg1"/>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600" b="1" dirty="0" smtClean="0"/>
                <a:t>انتخاب صدا از مسیر دلخواه </a:t>
              </a:r>
              <a:endParaRPr lang="en-US" sz="1600" b="1" dirty="0"/>
            </a:p>
          </p:txBody>
        </p:sp>
      </p:gr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13742873"/>
      </p:ext>
    </p:extLst>
  </p:cSld>
  <p:clrMapOvr>
    <a:masterClrMapping/>
  </p:clrMapOvr>
  <mc:AlternateContent xmlns:mc="http://schemas.openxmlformats.org/markup-compatibility/2006" xmlns:p14="http://schemas.microsoft.com/office/powerpoint/2010/main">
    <mc:Choice Requires="p14">
      <p:transition spd="slow" p14:dur="2000" advTm="46144"/>
    </mc:Choice>
    <mc:Fallback xmlns="">
      <p:transition spd="slow" advTm="46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881718"/>
            <a:ext cx="8244916" cy="3554819"/>
          </a:xfrm>
          <a:prstGeom prst="rect">
            <a:avLst/>
          </a:prstGeom>
        </p:spPr>
        <p:txBody>
          <a:bodyPr wrap="square">
            <a:spAutoFit/>
          </a:bodyPr>
          <a:lstStyle/>
          <a:p>
            <a:pPr marL="342900" indent="-342900" algn="just" rtl="1">
              <a:buFont typeface="Arial" panose="020B0604020202020204" pitchFamily="34" charset="0"/>
              <a:buChar char="•"/>
            </a:pPr>
            <a:r>
              <a:rPr lang="ar-SA" sz="2500" dirty="0" smtClean="0">
                <a:cs typeface="B Yagut" panose="00000400000000000000" pitchFamily="2" charset="-78"/>
              </a:rPr>
              <a:t>روي ﺳﺮﺑﺮگ</a:t>
            </a:r>
            <a:r>
              <a:rPr lang="en-US" sz="2500" b="1" dirty="0" smtClean="0"/>
              <a:t>Communications</a:t>
            </a:r>
            <a:r>
              <a:rPr lang="fa-IR" sz="2500" b="1" dirty="0" smtClean="0"/>
              <a:t> </a:t>
            </a:r>
            <a:r>
              <a:rPr lang="ar-SA" sz="2500" dirty="0" smtClean="0">
                <a:cs typeface="B Yagut" panose="00000400000000000000" pitchFamily="2" charset="-78"/>
              </a:rPr>
              <a:t>ﻛﻠﻴﻚ </a:t>
            </a:r>
            <a:r>
              <a:rPr lang="ar-SA" sz="2500" dirty="0">
                <a:cs typeface="B Yagut" panose="00000400000000000000" pitchFamily="2" charset="-78"/>
              </a:rPr>
              <a:t>ﻛﻨﻴﺪ (ﺷﻜﻞ </a:t>
            </a:r>
            <a:r>
              <a:rPr lang="ar-SA" sz="2500" dirty="0" smtClean="0">
                <a:cs typeface="B Yagut" panose="00000400000000000000" pitchFamily="2" charset="-78"/>
              </a:rPr>
              <a:t>‏</a:t>
            </a:r>
            <a:r>
              <a:rPr lang="fa-IR" sz="2500" dirty="0" smtClean="0">
                <a:cs typeface="B Yagut" panose="00000400000000000000" pitchFamily="2" charset="-78"/>
              </a:rPr>
              <a:t>5-18</a:t>
            </a:r>
            <a:r>
              <a:rPr lang="ar-SA" sz="2500" dirty="0" smtClean="0">
                <a:cs typeface="B Yagut" panose="00000400000000000000" pitchFamily="2" charset="-78"/>
              </a:rPr>
              <a:t>).</a:t>
            </a:r>
            <a:endParaRPr lang="fa-IR" sz="2500" dirty="0" smtClean="0">
              <a:cs typeface="B Yagut" panose="00000400000000000000" pitchFamily="2" charset="-78"/>
            </a:endParaRPr>
          </a:p>
          <a:p>
            <a:pPr marL="342900" indent="-342900" algn="just" rtl="1">
              <a:buFont typeface="Arial" panose="020B0604020202020204" pitchFamily="34" charset="0"/>
              <a:buChar char="•"/>
            </a:pPr>
            <a:r>
              <a:rPr lang="ar-SA" sz="2500" dirty="0" smtClean="0">
                <a:cs typeface="B Yagut" panose="00000400000000000000" pitchFamily="2" charset="-78"/>
              </a:rPr>
              <a:t> </a:t>
            </a:r>
            <a:r>
              <a:rPr lang="ar-SA" sz="2500" dirty="0">
                <a:cs typeface="B Yagut" panose="00000400000000000000" pitchFamily="2" charset="-78"/>
              </a:rPr>
              <a:t>وﻳﻨﺪوز اﻳﻦ اﻣﻜﺎن را ﺑﻪ ﺷﻤﺎ ﻣﻲ دﻫﺪ ﺗﺎ زﻣﺎﻧﻲ ﻛﻪ از راﻳﺎﻧﻪ </a:t>
            </a:r>
            <a:r>
              <a:rPr lang="ar-SA" sz="2500" dirty="0" smtClean="0">
                <a:cs typeface="B Yagut" panose="00000400000000000000" pitchFamily="2" charset="-78"/>
              </a:rPr>
              <a:t>ﺑﺮاي</a:t>
            </a:r>
            <a:r>
              <a:rPr lang="fa-IR" sz="2500" dirty="0">
                <a:cs typeface="B Yagut" panose="00000400000000000000" pitchFamily="2" charset="-78"/>
              </a:rPr>
              <a:t> </a:t>
            </a:r>
            <a:r>
              <a:rPr lang="fa-IR" sz="2500" dirty="0" smtClean="0">
                <a:cs typeface="B Yagut" panose="00000400000000000000" pitchFamily="2" charset="-78"/>
              </a:rPr>
              <a:t>دریافت</a:t>
            </a:r>
            <a:r>
              <a:rPr lang="ar-SA" sz="2500" dirty="0" smtClean="0">
                <a:cs typeface="B Yagut" panose="00000400000000000000" pitchFamily="2" charset="-78"/>
              </a:rPr>
              <a:t> </a:t>
            </a:r>
            <a:endParaRPr lang="fa-IR" sz="2500" dirty="0" smtClean="0">
              <a:cs typeface="B Yagut" panose="00000400000000000000" pitchFamily="2" charset="-78"/>
            </a:endParaRPr>
          </a:p>
          <a:p>
            <a:pPr algn="just" rtl="1"/>
            <a:r>
              <a:rPr lang="fa-IR" sz="2500" dirty="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 </a:t>
            </a:r>
            <a:r>
              <a:rPr lang="ar-SA" sz="2500" dirty="0">
                <a:cs typeface="B Yagut" panose="00000400000000000000" pitchFamily="2" charset="-78"/>
              </a:rPr>
              <a:t>ﺗﻤﺎس ﺗﻠﻔﻨﻲ اﺳﺘﻔﺎده ﻣﻲ </a:t>
            </a:r>
            <a:r>
              <a:rPr lang="ar-SA" sz="2500" dirty="0" smtClean="0">
                <a:cs typeface="B Yagut" panose="00000400000000000000" pitchFamily="2" charset="-78"/>
              </a:rPr>
              <a:t>ﻛﻨﻴﺪ،ﺳﺎﻳﺮﺻﺪاﻫﺎﺑﻪ ﺻﻮرتﺧﻮدﻛﺎر </a:t>
            </a:r>
            <a:r>
              <a:rPr lang="ar-SA" sz="2500" dirty="0">
                <a:cs typeface="B Yagut" panose="00000400000000000000" pitchFamily="2" charset="-78"/>
              </a:rPr>
              <a:t>ﺗﻨﻈﻴﻢ ﺷﻮﻧﺪ</a:t>
            </a:r>
            <a:r>
              <a:rPr lang="ar-SA" sz="2500" dirty="0" smtClean="0">
                <a:cs typeface="B Yagut" panose="00000400000000000000" pitchFamily="2" charset="-78"/>
              </a:rPr>
              <a:t>.</a:t>
            </a:r>
            <a:endParaRPr lang="en-US" sz="2500" dirty="0" smtClean="0">
              <a:cs typeface="B Yagut" panose="00000400000000000000" pitchFamily="2" charset="-78"/>
            </a:endParaRPr>
          </a:p>
          <a:p>
            <a:pPr algn="just" rtl="1"/>
            <a:r>
              <a:rPr lang="ar-SA" sz="2500" dirty="0" smtClean="0">
                <a:cs typeface="B Yagut" panose="00000400000000000000" pitchFamily="2" charset="-78"/>
              </a:rPr>
              <a:t> </a:t>
            </a:r>
            <a:endParaRPr lang="fa-IR" sz="2500" dirty="0" smtClean="0">
              <a:cs typeface="B Yagut" panose="00000400000000000000" pitchFamily="2" charset="-78"/>
            </a:endParaRPr>
          </a:p>
          <a:p>
            <a:pPr algn="just" rtl="1"/>
            <a:r>
              <a:rPr lang="en-US" sz="2500" dirty="0" smtClean="0">
                <a:cs typeface="B Yagut" panose="00000400000000000000" pitchFamily="2" charset="-78"/>
              </a:rPr>
              <a:t> </a:t>
            </a:r>
            <a:r>
              <a:rPr lang="fa-IR" sz="2500" b="1" dirty="0" smtClean="0">
                <a:cs typeface="B Yagut" panose="00000400000000000000" pitchFamily="2" charset="-78"/>
              </a:rPr>
              <a:t>یکی از حالتهای </a:t>
            </a:r>
            <a:r>
              <a:rPr lang="ar-SA" sz="2500" b="1" dirty="0" smtClean="0">
                <a:cs typeface="B Yagut" panose="00000400000000000000" pitchFamily="2" charset="-78"/>
              </a:rPr>
              <a:t>زﻳﺮ را اﻧﺘﺨﺎب ﻛﻨﻴﺪ</a:t>
            </a:r>
            <a:r>
              <a:rPr lang="ar-SA" sz="2500" dirty="0" smtClean="0">
                <a:cs typeface="B Yagut" panose="00000400000000000000" pitchFamily="2" charset="-78"/>
              </a:rPr>
              <a:t>:</a:t>
            </a:r>
            <a:endParaRPr lang="en-AU" sz="2500" dirty="0" smtClean="0">
              <a:cs typeface="B Yagut" panose="00000400000000000000" pitchFamily="2" charset="-78"/>
            </a:endParaRPr>
          </a:p>
          <a:p>
            <a:pPr marL="342900" indent="-342900" algn="just" rtl="1">
              <a:buFont typeface="Arial" panose="020B0604020202020204" pitchFamily="34" charset="0"/>
              <a:buChar char="•"/>
            </a:pPr>
            <a:r>
              <a:rPr lang="en-US" sz="2500" b="1" dirty="0" smtClean="0"/>
              <a:t>Mute all other Sounds  </a:t>
            </a:r>
            <a:r>
              <a:rPr lang="fa-IR" sz="2500" b="1" dirty="0" smtClean="0"/>
              <a:t>: </a:t>
            </a:r>
            <a:r>
              <a:rPr lang="ar-SA" sz="2500" dirty="0" smtClean="0">
                <a:cs typeface="B Yagut" panose="00000400000000000000" pitchFamily="2" charset="-78"/>
              </a:rPr>
              <a:t>در اﻳﻦ ﺣﺎﻟﺖ ﺳﺎﻳﺮ ﺻﺪاﻫﺎ ﻗﻄﻊ</a:t>
            </a:r>
            <a:r>
              <a:rPr lang="fa-IR" sz="2500" dirty="0" smtClean="0">
                <a:cs typeface="B Yagut" panose="00000400000000000000" pitchFamily="2" charset="-78"/>
              </a:rPr>
              <a:t> </a:t>
            </a:r>
            <a:r>
              <a:rPr lang="ar-SA" sz="2500" dirty="0" smtClean="0">
                <a:cs typeface="B Yagut" panose="00000400000000000000" pitchFamily="2" charset="-78"/>
              </a:rPr>
              <a:t>ﻣﻲ ﺷﻮﻧﺪ.</a:t>
            </a:r>
            <a:endParaRPr lang="fa-IR" sz="2500" dirty="0" smtClean="0">
              <a:cs typeface="B Yagut" panose="00000400000000000000" pitchFamily="2" charset="-78"/>
            </a:endParaRPr>
          </a:p>
          <a:p>
            <a:pPr marL="342900" indent="-342900" algn="just" rtl="1">
              <a:buFont typeface="Arial" panose="020B0604020202020204" pitchFamily="34" charset="0"/>
              <a:buChar char="•"/>
            </a:pPr>
            <a:r>
              <a:rPr lang="en-US" sz="2500" b="1" dirty="0" smtClean="0"/>
              <a:t> </a:t>
            </a:r>
            <a:r>
              <a:rPr lang="en-US" sz="2500" b="1" dirty="0"/>
              <a:t>R</a:t>
            </a:r>
            <a:r>
              <a:rPr lang="en-US" sz="2500" b="1" dirty="0" smtClean="0"/>
              <a:t>educe the volume of other sounds by 80% </a:t>
            </a:r>
            <a:r>
              <a:rPr lang="ar-SA" sz="2500" b="1" dirty="0" smtClean="0">
                <a:cs typeface="B Yagut" panose="00000400000000000000" pitchFamily="2" charset="-78"/>
              </a:rPr>
              <a:t>: </a:t>
            </a:r>
            <a:endParaRPr lang="fa-IR" sz="2500" b="1" dirty="0" smtClean="0">
              <a:cs typeface="B Yagut" panose="00000400000000000000" pitchFamily="2" charset="-78"/>
            </a:endParaRPr>
          </a:p>
          <a:p>
            <a:pPr algn="just" rtl="1"/>
            <a:r>
              <a:rPr lang="fa-IR" sz="2500" b="1" dirty="0">
                <a:cs typeface="B Yagut" panose="00000400000000000000" pitchFamily="2" charset="-78"/>
              </a:rPr>
              <a:t> </a:t>
            </a:r>
            <a:r>
              <a:rPr lang="fa-IR" sz="2500" b="1" dirty="0" smtClean="0">
                <a:cs typeface="B Yagut" panose="00000400000000000000" pitchFamily="2" charset="-78"/>
              </a:rPr>
              <a:t>  </a:t>
            </a:r>
            <a:r>
              <a:rPr lang="ar-SA" sz="2500" dirty="0" smtClean="0">
                <a:cs typeface="B Yagut" panose="00000400000000000000" pitchFamily="2" charset="-78"/>
              </a:rPr>
              <a:t>در </a:t>
            </a:r>
            <a:r>
              <a:rPr lang="ar-SA" sz="2500" dirty="0">
                <a:cs typeface="B Yagut" panose="00000400000000000000" pitchFamily="2" charset="-78"/>
              </a:rPr>
              <a:t>اﻳﻦ ﺣﺎﻟﺖ ﻣﻴﺰان ﺑﻠﻨﺪي ﺻﺪاي ﺳﺎﻳﺮ ﺻﺪاﻫﺎ ﺑﻪ</a:t>
            </a:r>
            <a:r>
              <a:rPr lang="fa-IR" sz="2500" dirty="0">
                <a:cs typeface="B Yagut" panose="00000400000000000000" pitchFamily="2" charset="-78"/>
              </a:rPr>
              <a:t> </a:t>
            </a:r>
            <a:r>
              <a:rPr lang="ar-SA" sz="2500" dirty="0">
                <a:cs typeface="B Yagut" panose="00000400000000000000" pitchFamily="2" charset="-78"/>
              </a:rPr>
              <a:t>ﻫﺸﺘﺎد درﺻﺪ </a:t>
            </a:r>
            <a:r>
              <a:rPr lang="ar-SA" sz="2500" dirty="0" smtClean="0">
                <a:cs typeface="B Yagut" panose="00000400000000000000" pitchFamily="2" charset="-78"/>
              </a:rPr>
              <a:t>ﻛﺎﻫﺶ</a:t>
            </a:r>
            <a:endParaRPr lang="fa-IR" sz="2500" dirty="0" smtClean="0">
              <a:cs typeface="B Yagut" panose="00000400000000000000" pitchFamily="2" charset="-78"/>
            </a:endParaRPr>
          </a:p>
          <a:p>
            <a:pPr algn="just" rtl="1"/>
            <a:r>
              <a:rPr lang="fa-IR" sz="2500" dirty="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 </a:t>
            </a:r>
            <a:r>
              <a:rPr lang="ar-SA" sz="2500" dirty="0">
                <a:cs typeface="B Yagut" panose="00000400000000000000" pitchFamily="2" charset="-78"/>
              </a:rPr>
              <a:t>ﭘﻴﺪا ﻣﻲ ﻛﻨﺪ</a:t>
            </a:r>
            <a:r>
              <a:rPr lang="ar-SA" sz="2500" dirty="0" smtClean="0">
                <a:cs typeface="B Yagut" panose="00000400000000000000" pitchFamily="2" charset="-78"/>
              </a:rPr>
              <a:t>.</a:t>
            </a:r>
            <a:endParaRPr lang="en-AU" sz="2500" dirty="0">
              <a:cs typeface="B Yagut" panose="00000400000000000000" pitchFamily="2" charset="-78"/>
            </a:endParaRPr>
          </a:p>
        </p:txBody>
      </p:sp>
      <p:sp>
        <p:nvSpPr>
          <p:cNvPr id="3" name="Rectangle 2"/>
          <p:cNvSpPr/>
          <p:nvPr/>
        </p:nvSpPr>
        <p:spPr>
          <a:xfrm>
            <a:off x="1187624" y="404664"/>
            <a:ext cx="7056784" cy="477054"/>
          </a:xfrm>
          <a:prstGeom prst="rect">
            <a:avLst/>
          </a:prstGeom>
          <a:solidFill>
            <a:schemeClr val="bg1"/>
          </a:solidFill>
          <a:ln>
            <a:solidFill>
              <a:schemeClr val="bg1"/>
            </a:solidFill>
          </a:ln>
        </p:spPr>
        <p:txBody>
          <a:bodyPr vert="horz" lIns="91440" tIns="45720" rIns="91440" bIns="45720" rtlCol="0" anchor="ctr">
            <a:noAutofit/>
          </a:bodyPr>
          <a:lstStyle/>
          <a:p>
            <a:pPr marL="342900" indent="-342900" algn="r" rtl="1">
              <a:spcBef>
                <a:spcPct val="0"/>
              </a:spcBef>
              <a:buFont typeface="Wingdings" panose="05000000000000000000" pitchFamily="2" charset="2"/>
              <a:buChar char="§"/>
            </a:pPr>
            <a:r>
              <a:rPr lang="ar-SA" sz="2500" b="1" dirty="0">
                <a:latin typeface="+mj-lt"/>
                <a:ea typeface="+mj-ea"/>
                <a:cs typeface="B Yagut" panose="00000400000000000000" pitchFamily="2" charset="-78"/>
              </a:rPr>
              <a:t>ﺳﺮﺑﺮگ</a:t>
            </a:r>
            <a:r>
              <a:rPr lang="en-US" sz="2500" b="1" dirty="0">
                <a:latin typeface="+mj-lt"/>
                <a:ea typeface="+mj-ea"/>
                <a:cs typeface="B Yagut" panose="00000400000000000000" pitchFamily="2" charset="-78"/>
              </a:rPr>
              <a:t>Communications</a:t>
            </a:r>
          </a:p>
        </p:txBody>
      </p:sp>
      <p:sp>
        <p:nvSpPr>
          <p:cNvPr id="6" name="Rectangle 5"/>
          <p:cNvSpPr/>
          <p:nvPr/>
        </p:nvSpPr>
        <p:spPr>
          <a:xfrm>
            <a:off x="738424" y="4436537"/>
            <a:ext cx="7884876" cy="2015936"/>
          </a:xfrm>
          <a:prstGeom prst="rect">
            <a:avLst/>
          </a:prstGeom>
        </p:spPr>
        <p:txBody>
          <a:bodyPr wrap="square">
            <a:spAutoFit/>
          </a:bodyPr>
          <a:lstStyle/>
          <a:p>
            <a:pPr marL="342900" indent="-342900" algn="r" rtl="1">
              <a:buFont typeface="Arial" panose="020B0604020202020204" pitchFamily="34" charset="0"/>
              <a:buChar char="•"/>
            </a:pPr>
            <a:r>
              <a:rPr lang="en-US" sz="2500" b="1" dirty="0"/>
              <a:t>Reduce the volume of other sounds by 50% </a:t>
            </a:r>
            <a:r>
              <a:rPr lang="ar-SA" sz="2500" b="1" dirty="0">
                <a:cs typeface="B Yagut" panose="00000400000000000000" pitchFamily="2" charset="-78"/>
              </a:rPr>
              <a:t>: </a:t>
            </a:r>
            <a:endParaRPr lang="fa-IR" sz="2500" b="1" dirty="0" smtClean="0">
              <a:cs typeface="B Yagut" panose="00000400000000000000" pitchFamily="2" charset="-78"/>
            </a:endParaRPr>
          </a:p>
          <a:p>
            <a:pPr algn="r" rtl="1"/>
            <a:r>
              <a:rPr lang="fa-IR" sz="2500" dirty="0" smtClean="0">
                <a:cs typeface="B Yagut" panose="00000400000000000000" pitchFamily="2" charset="-78"/>
              </a:rPr>
              <a:t>    </a:t>
            </a:r>
            <a:r>
              <a:rPr lang="ar-SA" sz="2500" dirty="0" smtClean="0">
                <a:cs typeface="B Yagut" panose="00000400000000000000" pitchFamily="2" charset="-78"/>
              </a:rPr>
              <a:t>ﺑﺎ </a:t>
            </a:r>
            <a:r>
              <a:rPr lang="ar-SA" sz="2500" dirty="0">
                <a:cs typeface="B Yagut" panose="00000400000000000000" pitchFamily="2" charset="-78"/>
              </a:rPr>
              <a:t>اﻧﺘﺨﺎب اﻳﻦ ﮔﺰﻳﻨﻪ ﻣﻴﺰان ﺑﻠﻨﺪي ﺻﺪاي ﺳﺎﻳﺮ ﺻﺪاﻫﺎ</a:t>
            </a:r>
            <a:r>
              <a:rPr lang="fa-IR" sz="2500" dirty="0">
                <a:cs typeface="B Yagut" panose="00000400000000000000" pitchFamily="2" charset="-78"/>
              </a:rPr>
              <a:t> </a:t>
            </a:r>
            <a:r>
              <a:rPr lang="ar-SA" sz="2500" dirty="0">
                <a:cs typeface="B Yagut" panose="00000400000000000000" pitchFamily="2" charset="-78"/>
              </a:rPr>
              <a:t>ﺑﻪ </a:t>
            </a:r>
            <a:r>
              <a:rPr lang="ar-SA" sz="2500" dirty="0" smtClean="0">
                <a:cs typeface="B Yagut" panose="00000400000000000000" pitchFamily="2" charset="-78"/>
              </a:rPr>
              <a:t>ﭘﻨﺠﺎه</a:t>
            </a:r>
            <a:r>
              <a:rPr lang="fa-IR" sz="2500" dirty="0" smtClean="0">
                <a:cs typeface="B Yagut" panose="00000400000000000000" pitchFamily="2" charset="-78"/>
              </a:rPr>
              <a:t> درصد</a:t>
            </a:r>
            <a:r>
              <a:rPr lang="ar-SA" sz="2500" dirty="0" smtClean="0">
                <a:cs typeface="B Yagut" panose="00000400000000000000" pitchFamily="2" charset="-78"/>
              </a:rPr>
              <a:t> </a:t>
            </a:r>
            <a:endParaRPr lang="en-US" sz="2500" dirty="0" smtClean="0">
              <a:cs typeface="B Yagut" panose="00000400000000000000" pitchFamily="2" charset="-78"/>
            </a:endParaRPr>
          </a:p>
          <a:p>
            <a:pPr algn="r" rtl="1"/>
            <a:r>
              <a:rPr lang="en-US" sz="2500" dirty="0">
                <a:cs typeface="B Yagut" panose="00000400000000000000" pitchFamily="2" charset="-78"/>
              </a:rPr>
              <a:t> </a:t>
            </a:r>
            <a:r>
              <a:rPr lang="en-US" sz="2500" dirty="0" smtClean="0">
                <a:cs typeface="B Yagut" panose="00000400000000000000" pitchFamily="2" charset="-78"/>
              </a:rPr>
              <a:t>  </a:t>
            </a:r>
            <a:r>
              <a:rPr lang="ar-SA" sz="2500" dirty="0" smtClean="0">
                <a:cs typeface="B Yagut" panose="00000400000000000000" pitchFamily="2" charset="-78"/>
              </a:rPr>
              <a:t> </a:t>
            </a:r>
            <a:r>
              <a:rPr lang="ar-SA" sz="2500" dirty="0">
                <a:cs typeface="B Yagut" panose="00000400000000000000" pitchFamily="2" charset="-78"/>
              </a:rPr>
              <a:t>ﻛﺎﻫﺶ ﭘﻴﺪا ﻣﻲ ﻛﻨﺪ.</a:t>
            </a:r>
            <a:endParaRPr lang="en-AU" sz="2500" dirty="0">
              <a:cs typeface="B Yagut" panose="00000400000000000000" pitchFamily="2" charset="-78"/>
            </a:endParaRPr>
          </a:p>
          <a:p>
            <a:pPr marL="342900" indent="-342900" algn="r" rtl="1">
              <a:buFont typeface="Arial" panose="020B0604020202020204" pitchFamily="34" charset="0"/>
              <a:buChar char="•"/>
            </a:pPr>
            <a:r>
              <a:rPr lang="en-US" sz="2500" b="1" dirty="0">
                <a:cs typeface="B Yagut" panose="00000400000000000000" pitchFamily="2" charset="-78"/>
              </a:rPr>
              <a:t>:</a:t>
            </a:r>
            <a:r>
              <a:rPr lang="en-US" sz="2500" b="1" dirty="0"/>
              <a:t>Do nothing</a:t>
            </a:r>
            <a:r>
              <a:rPr lang="en-US" sz="2500" b="1" dirty="0">
                <a:cs typeface="B Yagut" panose="00000400000000000000" pitchFamily="2" charset="-78"/>
              </a:rPr>
              <a:t>  </a:t>
            </a:r>
            <a:r>
              <a:rPr lang="fa-IR" sz="2500" b="1" dirty="0">
                <a:cs typeface="B Yagut" panose="00000400000000000000" pitchFamily="2" charset="-78"/>
              </a:rPr>
              <a:t> </a:t>
            </a:r>
            <a:r>
              <a:rPr lang="ar-SA" sz="2500" dirty="0">
                <a:cs typeface="B Yagut" panose="00000400000000000000" pitchFamily="2" charset="-78"/>
              </a:rPr>
              <a:t>اﮔﺮ اﻳﻦ ﮔﺰﻳﻨﻪ اﻧﺘﺨﺎب ﺷﻮد، ﻣﻴﺰان ﺑﻠﻨﺪي ﺻﺪاي ﺳﺎﻳﺮ ﺻﺪاﻫﺎ ﺗﻐﻴﻴﺮي ﻧﻤﻲ ﻛﻨﺪ.</a:t>
            </a:r>
            <a:endParaRPr lang="en-US" sz="2500" dirty="0">
              <a:cs typeface="B Yagut" panose="00000400000000000000" pitchFamily="2" charset="-78"/>
            </a:endParaRP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7245723"/>
      </p:ext>
    </p:extLst>
  </p:cSld>
  <p:clrMapOvr>
    <a:masterClrMapping/>
  </p:clrMapOvr>
  <mc:AlternateContent xmlns:mc="http://schemas.openxmlformats.org/markup-compatibility/2006" xmlns:p14="http://schemas.microsoft.com/office/powerpoint/2010/main">
    <mc:Choice Requires="p14">
      <p:transition spd="slow" p14:dur="2000" advTm="7131"/>
    </mc:Choice>
    <mc:Fallback xmlns="">
      <p:transition spd="slow" advTm="7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79712" y="6168023"/>
            <a:ext cx="3930747" cy="338554"/>
          </a:xfrm>
          <a:prstGeom prst="rect">
            <a:avLst/>
          </a:prstGeom>
        </p:spPr>
        <p:txBody>
          <a:bodyPr wrap="square">
            <a:spAutoFit/>
          </a:bodyPr>
          <a:lstStyle/>
          <a:p>
            <a:pPr algn="ctr" rtl="1"/>
            <a:r>
              <a:rPr lang="ar-SA" sz="1600" b="1" dirty="0" smtClean="0">
                <a:cs typeface="B Yagut" panose="00000400000000000000" pitchFamily="2" charset="-78"/>
              </a:rPr>
              <a:t>ﺷﻜﻞ ‏</a:t>
            </a:r>
            <a:r>
              <a:rPr lang="fa-IR" sz="1600" b="1" dirty="0" smtClean="0">
                <a:cs typeface="B Yagut" panose="00000400000000000000" pitchFamily="2" charset="-78"/>
              </a:rPr>
              <a:t>5-</a:t>
            </a:r>
            <a:r>
              <a:rPr lang="ar-SA" sz="1600" b="1" dirty="0" smtClean="0">
                <a:cs typeface="B Yagut" panose="00000400000000000000" pitchFamily="2" charset="-78"/>
              </a:rPr>
              <a:t> </a:t>
            </a:r>
            <a:r>
              <a:rPr lang="fa-IR" sz="1600" b="1" dirty="0" smtClean="0">
                <a:cs typeface="B Yagut" panose="00000400000000000000" pitchFamily="2" charset="-78"/>
              </a:rPr>
              <a:t>18 - </a:t>
            </a:r>
            <a:r>
              <a:rPr lang="fa-IR" sz="1600" b="1" dirty="0" smtClean="0"/>
              <a:t>سربرگ</a:t>
            </a:r>
            <a:r>
              <a:rPr lang="en-US" sz="1600" b="1" dirty="0" smtClean="0"/>
              <a:t>        </a:t>
            </a:r>
            <a:r>
              <a:rPr lang="en-US" sz="1600" b="1" dirty="0" err="1" smtClean="0"/>
              <a:t>cammunication</a:t>
            </a:r>
            <a:r>
              <a:rPr lang="en-US" sz="1200" dirty="0" smtClean="0"/>
              <a:t> </a:t>
            </a:r>
            <a:endParaRPr lang="en-AU" sz="1200" dirty="0">
              <a:cs typeface="B Yagut" panose="00000400000000000000" pitchFamily="2" charset="-78"/>
            </a:endParaRPr>
          </a:p>
        </p:txBody>
      </p:sp>
      <p:pic>
        <p:nvPicPr>
          <p:cNvPr id="2" name="Picture 1"/>
          <p:cNvPicPr>
            <a:picLocks noChangeAspect="1"/>
          </p:cNvPicPr>
          <p:nvPr/>
        </p:nvPicPr>
        <p:blipFill rotWithShape="1">
          <a:blip r:embed="rId4"/>
          <a:srcRect l="4909" t="1546" r="6729" b="4149"/>
          <a:stretch/>
        </p:blipFill>
        <p:spPr>
          <a:xfrm>
            <a:off x="1475656" y="980728"/>
            <a:ext cx="5976664" cy="489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Audio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91082120"/>
      </p:ext>
    </p:extLst>
  </p:cSld>
  <p:clrMapOvr>
    <a:masterClrMapping/>
  </p:clrMapOvr>
  <mc:AlternateContent xmlns:mc="http://schemas.openxmlformats.org/markup-compatibility/2006" xmlns:p14="http://schemas.microsoft.com/office/powerpoint/2010/main">
    <mc:Choice Requires="p14">
      <p:transition spd="slow" p14:dur="2000" advTm="54967"/>
    </mc:Choice>
    <mc:Fallback xmlns="">
      <p:transition spd="slow" advTm="54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24745"/>
            <a:ext cx="7859216" cy="4968552"/>
          </a:xfrm>
        </p:spPr>
        <p:txBody>
          <a:bodyPr>
            <a:noAutofit/>
          </a:bodyPr>
          <a:lstStyle/>
          <a:p>
            <a:pPr algn="r" rtl="1"/>
            <a:r>
              <a:rPr lang="ar-SA" sz="2500" dirty="0" smtClean="0">
                <a:cs typeface="B Yagut" panose="00000400000000000000" pitchFamily="2" charset="-78"/>
              </a:rPr>
              <a:t>ﻫﻤﻪ </a:t>
            </a:r>
            <a:r>
              <a:rPr lang="ar-SA" sz="2500" dirty="0">
                <a:cs typeface="B Yagut" panose="00000400000000000000" pitchFamily="2" charset="-78"/>
              </a:rPr>
              <a:t>ﻓﻮﻧﺖ ﻫﺎﻳﻲ ﻛﻪ در راﻳﺎﻧﻪ اﺳﺘﻔﺎده ﻣﻲ ﺷﻮﻧﺪ در ﭘﻮﺷﻪ </a:t>
            </a:r>
            <a:r>
              <a:rPr lang="en-US" sz="2500" dirty="0"/>
              <a:t>Fonts</a:t>
            </a:r>
            <a:r>
              <a:rPr lang="ar-SA" sz="2500" dirty="0" smtClean="0">
                <a:cs typeface="B Yagut" panose="00000400000000000000" pitchFamily="2" charset="-78"/>
              </a:rPr>
              <a:t>  </a:t>
            </a:r>
            <a:r>
              <a:rPr lang="ar-SA" sz="2500" dirty="0">
                <a:cs typeface="B Yagut" panose="00000400000000000000" pitchFamily="2" charset="-78"/>
              </a:rPr>
              <a:t>ﻗﺮار دارﻧﺪ. ﺑﺮاي ﻣﺸﺎﻫﺪه ﻟﻴﺴﺖ ﻓﻮﻧﺖ ﻫﺎي ﻣﻮﺟﻮد </a:t>
            </a:r>
            <a:r>
              <a:rPr lang="ar-SA" sz="2500" dirty="0" smtClean="0">
                <a:cs typeface="B Yagut" panose="00000400000000000000" pitchFamily="2" charset="-78"/>
              </a:rPr>
              <a:t>در</a:t>
            </a:r>
            <a:r>
              <a:rPr lang="fa-IR" sz="2500" dirty="0">
                <a:cs typeface="B Yagut" panose="00000400000000000000" pitchFamily="2" charset="-78"/>
              </a:rPr>
              <a:t> </a:t>
            </a:r>
            <a:r>
              <a:rPr lang="ar-SA" sz="2500" dirty="0" smtClean="0">
                <a:cs typeface="B Yagut" panose="00000400000000000000" pitchFamily="2" charset="-78"/>
              </a:rPr>
              <a:t>راﻳﺎﻧﻪ</a:t>
            </a:r>
            <a:r>
              <a:rPr lang="ar-SA" sz="2500" dirty="0">
                <a:cs typeface="B Yagut" panose="00000400000000000000" pitchFamily="2" charset="-78"/>
              </a:rPr>
              <a:t>، روي آﻳﻜﻦ </a:t>
            </a:r>
            <a:r>
              <a:rPr lang="en-US" sz="2500" dirty="0"/>
              <a:t>Fonts </a:t>
            </a:r>
            <a:r>
              <a:rPr lang="ar-SA" sz="2500" dirty="0" smtClean="0">
                <a:cs typeface="B Yagut" panose="00000400000000000000" pitchFamily="2" charset="-78"/>
              </a:rPr>
              <a:t> </a:t>
            </a:r>
            <a:r>
              <a:rPr lang="ar-SA" sz="2500" dirty="0">
                <a:cs typeface="B Yagut" panose="00000400000000000000" pitchFamily="2" charset="-78"/>
              </a:rPr>
              <a:t>در ﭘﻨﺠﺮه </a:t>
            </a:r>
            <a:r>
              <a:rPr lang="en-US" sz="2500" dirty="0"/>
              <a:t> Control Panel</a:t>
            </a:r>
            <a:r>
              <a:rPr lang="ar-SA" sz="2500" dirty="0" smtClean="0">
                <a:cs typeface="B Yagut" panose="00000400000000000000" pitchFamily="2" charset="-78"/>
              </a:rPr>
              <a:t>ﻛﻠﻴﻚ </a:t>
            </a:r>
            <a:r>
              <a:rPr lang="ar-SA" sz="2500" dirty="0">
                <a:cs typeface="B Yagut" panose="00000400000000000000" pitchFamily="2" charset="-78"/>
              </a:rPr>
              <a:t>ﻛﻨﻴﺪ (ﺷﻜﻞ </a:t>
            </a:r>
            <a:r>
              <a:rPr lang="ar-SA" sz="2500" dirty="0" smtClean="0">
                <a:cs typeface="B Yagut" panose="00000400000000000000" pitchFamily="2" charset="-78"/>
              </a:rPr>
              <a:t>‏</a:t>
            </a:r>
            <a:r>
              <a:rPr lang="fa-IR" sz="2500" dirty="0" smtClean="0">
                <a:cs typeface="B Yagut" panose="00000400000000000000" pitchFamily="2" charset="-78"/>
              </a:rPr>
              <a:t>5</a:t>
            </a:r>
            <a:r>
              <a:rPr lang="ar-SA" sz="2500" dirty="0" smtClean="0">
                <a:cs typeface="B Yagut" panose="00000400000000000000" pitchFamily="2" charset="-78"/>
              </a:rPr>
              <a:t>- </a:t>
            </a:r>
            <a:r>
              <a:rPr lang="ar-SA" sz="2500" dirty="0">
                <a:cs typeface="B Yagut" panose="00000400000000000000" pitchFamily="2" charset="-78"/>
              </a:rPr>
              <a:t>١٩</a:t>
            </a:r>
            <a:r>
              <a:rPr lang="ar-SA" sz="2500" dirty="0" smtClean="0">
                <a:cs typeface="B Yagut" panose="00000400000000000000" pitchFamily="2" charset="-78"/>
              </a:rPr>
              <a:t>).</a:t>
            </a:r>
            <a:endParaRPr lang="fa-IR" sz="2500" dirty="0" smtClean="0">
              <a:cs typeface="B Yagut" panose="00000400000000000000" pitchFamily="2" charset="-78"/>
            </a:endParaRPr>
          </a:p>
          <a:p>
            <a:pPr algn="r" rtl="1"/>
            <a:endParaRPr lang="fa-IR" sz="2500" dirty="0" smtClean="0">
              <a:cs typeface="B Yagut" panose="00000400000000000000" pitchFamily="2" charset="-78"/>
            </a:endParaRPr>
          </a:p>
          <a:p>
            <a:pPr algn="r" rtl="1"/>
            <a:r>
              <a:rPr lang="ar-SA" sz="2500" dirty="0" smtClean="0">
                <a:cs typeface="B Yagut" panose="00000400000000000000" pitchFamily="2" charset="-78"/>
              </a:rPr>
              <a:t> </a:t>
            </a:r>
            <a:r>
              <a:rPr lang="ar-SA" sz="2500" dirty="0">
                <a:cs typeface="B Yagut" panose="00000400000000000000" pitchFamily="2" charset="-78"/>
              </a:rPr>
              <a:t>در اﻳﻦ ﭘﻨﺠﺮه (ﺷﻜﻞ </a:t>
            </a:r>
            <a:r>
              <a:rPr lang="ar-SA" sz="2500" dirty="0" smtClean="0">
                <a:cs typeface="B Yagut" panose="00000400000000000000" pitchFamily="2" charset="-78"/>
              </a:rPr>
              <a:t>‏</a:t>
            </a:r>
            <a:r>
              <a:rPr lang="fa-IR" sz="2500" dirty="0" smtClean="0">
                <a:cs typeface="B Yagut" panose="00000400000000000000" pitchFamily="2" charset="-78"/>
              </a:rPr>
              <a:t>5</a:t>
            </a:r>
            <a:r>
              <a:rPr lang="ar-SA" sz="2500" dirty="0" smtClean="0">
                <a:cs typeface="B Yagut" panose="00000400000000000000" pitchFamily="2" charset="-78"/>
              </a:rPr>
              <a:t>- </a:t>
            </a:r>
            <a:r>
              <a:rPr lang="ar-SA" sz="2500" dirty="0">
                <a:cs typeface="B Yagut" panose="00000400000000000000" pitchFamily="2" charset="-78"/>
              </a:rPr>
              <a:t>٢٠</a:t>
            </a:r>
            <a:r>
              <a:rPr lang="ar-SA" sz="2500" dirty="0" smtClean="0">
                <a:cs typeface="B Yagut" panose="00000400000000000000" pitchFamily="2" charset="-78"/>
              </a:rPr>
              <a:t>)،ﻣﻲ </a:t>
            </a:r>
            <a:r>
              <a:rPr lang="ar-SA" sz="2500" dirty="0">
                <a:cs typeface="B Yagut" panose="00000400000000000000" pitchFamily="2" charset="-78"/>
              </a:rPr>
              <a:t>ﺗﻮاﻧﻴﺪ ﺷﻜﻞ ﻇﺎﻫﺮي ﻓﻮﻧﺖ ﻫﺎ را ﻣﺸﺎﻫﺪه ﻛﻨﻴﺪ. ﺑﺮاي ﻣﺸﺎﻫﺪه ﭘﻴﺶ ﻧﻤﺎﻳﺶ ﻳﻚ ﻓﻮﻧﺖ ﻳﻜﻲ از روش ﻫﺎي زﻳﺮ </a:t>
            </a:r>
            <a:r>
              <a:rPr lang="ar-SA" sz="2500" dirty="0" smtClean="0">
                <a:cs typeface="B Yagut" panose="00000400000000000000" pitchFamily="2" charset="-78"/>
              </a:rPr>
              <a:t>را</a:t>
            </a:r>
            <a:r>
              <a:rPr lang="fa-IR" sz="2500" dirty="0">
                <a:cs typeface="B Yagut" panose="00000400000000000000" pitchFamily="2" charset="-78"/>
              </a:rPr>
              <a:t> </a:t>
            </a:r>
            <a:r>
              <a:rPr lang="ar-SA" sz="2500" dirty="0" smtClean="0">
                <a:cs typeface="B Yagut" panose="00000400000000000000" pitchFamily="2" charset="-78"/>
              </a:rPr>
              <a:t>اﻧﺠﺎم </a:t>
            </a:r>
            <a:r>
              <a:rPr lang="ar-SA" sz="2500" dirty="0">
                <a:cs typeface="B Yagut" panose="00000400000000000000" pitchFamily="2" charset="-78"/>
              </a:rPr>
              <a:t>دﻫﻴﺪ: </a:t>
            </a:r>
            <a:endParaRPr lang="fa-IR" sz="2500" dirty="0">
              <a:cs typeface="B Yagut" panose="00000400000000000000" pitchFamily="2" charset="-78"/>
            </a:endParaRPr>
          </a:p>
          <a:p>
            <a:pPr marL="0" indent="0" algn="r" rtl="1">
              <a:buNone/>
            </a:pPr>
            <a:r>
              <a:rPr lang="fa-IR" sz="2500" dirty="0" smtClean="0">
                <a:cs typeface="B Yagut" panose="00000400000000000000" pitchFamily="2" charset="-78"/>
              </a:rPr>
              <a:t>       1- </a:t>
            </a:r>
            <a:r>
              <a:rPr lang="ar-SA" sz="2500" dirty="0" smtClean="0">
                <a:cs typeface="B Yagut" panose="00000400000000000000" pitchFamily="2" charset="-78"/>
              </a:rPr>
              <a:t>روي </a:t>
            </a:r>
            <a:r>
              <a:rPr lang="ar-SA" sz="2500" dirty="0">
                <a:cs typeface="B Yagut" panose="00000400000000000000" pitchFamily="2" charset="-78"/>
              </a:rPr>
              <a:t>ﻓﻮﻧﺖ ﻣﻮرد ﻧﻈﺮ داﺑﻞ ﻛﻠﻴﻚ ﻛﻨﻴﺪ.</a:t>
            </a:r>
            <a:endParaRPr lang="en-AU" sz="2500" dirty="0">
              <a:cs typeface="B Yagut" panose="00000400000000000000" pitchFamily="2" charset="-78"/>
            </a:endParaRP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2- </a:t>
            </a:r>
            <a:r>
              <a:rPr lang="ar-SA" sz="2500" dirty="0" smtClean="0">
                <a:cs typeface="B Yagut" panose="00000400000000000000" pitchFamily="2" charset="-78"/>
              </a:rPr>
              <a:t> ﭘﺲ از اﻧﺘﺨﺎب ﻓﻮﻧﺖ ﻣﻮرد ﻧﻈﺮ، از ﻣﻨﻮي </a:t>
            </a:r>
            <a:r>
              <a:rPr lang="en-US" sz="2500" dirty="0" smtClean="0"/>
              <a:t>File</a:t>
            </a:r>
            <a:r>
              <a:rPr lang="ar-SA" sz="2500" dirty="0" smtClean="0">
                <a:cs typeface="B Yagut" panose="00000400000000000000" pitchFamily="2" charset="-78"/>
              </a:rPr>
              <a:t> ، ﮔﺰﻳﻨﻪ</a:t>
            </a:r>
            <a:r>
              <a:rPr lang="en-US" sz="2500" dirty="0" smtClean="0"/>
              <a:t>Preview</a:t>
            </a:r>
            <a:r>
              <a:rPr lang="ar-SA" sz="2500" dirty="0" smtClean="0">
                <a:cs typeface="B Yagut" panose="00000400000000000000" pitchFamily="2" charset="-78"/>
              </a:rPr>
              <a:t> </a:t>
            </a:r>
            <a:endParaRPr lang="fa-IR" sz="2500" dirty="0" smtClean="0">
              <a:cs typeface="B Yagut" panose="00000400000000000000" pitchFamily="2" charset="-78"/>
            </a:endParaRP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را</a:t>
            </a:r>
            <a:r>
              <a:rPr lang="fa-IR" sz="2500" dirty="0" smtClean="0">
                <a:cs typeface="B Yagut" panose="00000400000000000000" pitchFamily="2" charset="-78"/>
              </a:rPr>
              <a:t> </a:t>
            </a:r>
            <a:r>
              <a:rPr lang="ar-SA" sz="2500" dirty="0" smtClean="0">
                <a:cs typeface="B Yagut" panose="00000400000000000000" pitchFamily="2" charset="-78"/>
              </a:rPr>
              <a:t>اﻧﺘﺨﺎب ﻛﻨﻴﺪ. </a:t>
            </a:r>
            <a:endParaRPr lang="fa-IR" sz="2500" dirty="0">
              <a:cs typeface="B Yagut" panose="00000400000000000000" pitchFamily="2" charset="-78"/>
            </a:endParaRP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3</a:t>
            </a:r>
            <a:r>
              <a:rPr lang="ar-SA" sz="2500" dirty="0" smtClean="0">
                <a:cs typeface="B Yagut" panose="00000400000000000000" pitchFamily="2" charset="-78"/>
              </a:rPr>
              <a:t>- روي ﻓﻮﻧﺖ ﻣﻮرد ﻧﻈﺮ ﻛﻠﻴﻚ راﺳﺖ ﻛﺮده و ﮔﺰﻳﻨﻪ </a:t>
            </a:r>
            <a:r>
              <a:rPr lang="en-US" sz="2500" dirty="0" smtClean="0">
                <a:cs typeface="B Yagut" panose="00000400000000000000" pitchFamily="2" charset="-78"/>
              </a:rPr>
              <a:t>Preview</a:t>
            </a:r>
            <a:r>
              <a:rPr lang="ar-SA" sz="2500" dirty="0" smtClean="0">
                <a:cs typeface="B Yagut" panose="00000400000000000000" pitchFamily="2" charset="-78"/>
              </a:rPr>
              <a:t> را </a:t>
            </a:r>
            <a:endParaRPr lang="fa-IR" sz="2500" dirty="0" smtClean="0">
              <a:cs typeface="B Yagut" panose="00000400000000000000" pitchFamily="2" charset="-78"/>
            </a:endParaRP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اﻧﺘﺨﺎب</a:t>
            </a:r>
            <a:r>
              <a:rPr lang="fa-IR" sz="2500" dirty="0" smtClean="0">
                <a:cs typeface="B Yagut" panose="00000400000000000000" pitchFamily="2" charset="-78"/>
              </a:rPr>
              <a:t> </a:t>
            </a:r>
            <a:r>
              <a:rPr lang="ar-SA" sz="2500" dirty="0" smtClean="0">
                <a:cs typeface="B Yagut" panose="00000400000000000000" pitchFamily="2" charset="-78"/>
              </a:rPr>
              <a:t>ﻛﻨﻴﺪ.</a:t>
            </a:r>
            <a:endParaRPr lang="fa-IR" sz="2500" dirty="0" smtClean="0">
              <a:cs typeface="B Yagut" panose="00000400000000000000" pitchFamily="2" charset="-78"/>
            </a:endParaRPr>
          </a:p>
          <a:p>
            <a:pPr algn="r" rtl="1"/>
            <a:endParaRPr lang="en-AU" sz="2000" dirty="0" smtClean="0">
              <a:cs typeface="B Yagut" panose="00000400000000000000" pitchFamily="2" charset="-78"/>
            </a:endParaRPr>
          </a:p>
          <a:p>
            <a:pPr algn="r" rtl="1"/>
            <a:endParaRPr lang="en-AU" sz="2000" dirty="0">
              <a:cs typeface="B Yagut" panose="00000400000000000000" pitchFamily="2" charset="-78"/>
            </a:endParaRPr>
          </a:p>
        </p:txBody>
      </p:sp>
      <p:sp>
        <p:nvSpPr>
          <p:cNvPr id="4" name="Rectangle 3"/>
          <p:cNvSpPr/>
          <p:nvPr/>
        </p:nvSpPr>
        <p:spPr>
          <a:xfrm>
            <a:off x="323528" y="292006"/>
            <a:ext cx="7776864" cy="646331"/>
          </a:xfrm>
          <a:prstGeom prst="rect">
            <a:avLst/>
          </a:prstGeom>
          <a:solidFill>
            <a:srgbClr val="22F271">
              <a:alpha val="4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pPr algn="ctr" rtl="1">
              <a:spcBef>
                <a:spcPct val="0"/>
              </a:spcBef>
            </a:pPr>
            <a:r>
              <a:rPr lang="fa-IR" sz="3600" dirty="0">
                <a:latin typeface="+mj-lt"/>
                <a:ea typeface="+mj-ea"/>
                <a:cs typeface="B Yagut" panose="00000400000000000000" pitchFamily="2" charset="-78"/>
              </a:rPr>
              <a:t>4- </a:t>
            </a:r>
            <a:r>
              <a:rPr lang="ar-SA" sz="3600" dirty="0">
                <a:latin typeface="+mj-lt"/>
                <a:ea typeface="+mj-ea"/>
                <a:cs typeface="B Yagut" panose="00000400000000000000" pitchFamily="2" charset="-78"/>
              </a:rPr>
              <a:t>ﺗﻨﻈﻴﻢ ﻓﻮﻧﺖ (</a:t>
            </a:r>
            <a:r>
              <a:rPr lang="en-US" sz="3600" dirty="0">
                <a:latin typeface="+mj-lt"/>
                <a:ea typeface="+mj-ea"/>
                <a:cs typeface="B Yagut" panose="00000400000000000000" pitchFamily="2" charset="-78"/>
              </a:rPr>
              <a:t>Fonts</a:t>
            </a:r>
            <a:r>
              <a:rPr lang="ar-SA" sz="3600" dirty="0">
                <a:latin typeface="+mj-lt"/>
                <a:ea typeface="+mj-ea"/>
                <a:cs typeface="B Yagut" panose="00000400000000000000" pitchFamily="2" charset="-78"/>
              </a:rPr>
              <a:t>)</a:t>
            </a:r>
            <a:endParaRPr lang="en-AU" sz="3600" dirty="0">
              <a:latin typeface="+mj-lt"/>
              <a:ea typeface="+mj-ea"/>
              <a:cs typeface="B Yagut" panose="00000400000000000000" pitchFamily="2" charset="-78"/>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76777430"/>
      </p:ext>
    </p:extLst>
  </p:cSld>
  <p:clrMapOvr>
    <a:masterClrMapping/>
  </p:clrMapOvr>
  <mc:AlternateContent xmlns:mc="http://schemas.openxmlformats.org/markup-compatibility/2006" xmlns:p14="http://schemas.microsoft.com/office/powerpoint/2010/main">
    <mc:Choice Requires="p14">
      <p:transition spd="slow" p14:dur="2000" advTm="20020"/>
    </mc:Choice>
    <mc:Fallback xmlns="">
      <p:transition spd="slow" advTm="20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772" r="3863" b="8978"/>
          <a:stretch/>
        </p:blipFill>
        <p:spPr>
          <a:xfrm>
            <a:off x="539552" y="2409201"/>
            <a:ext cx="3746747" cy="3203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270133" y="5709732"/>
            <a:ext cx="2313719" cy="338554"/>
          </a:xfrm>
          <a:prstGeom prst="rect">
            <a:avLst/>
          </a:prstGeom>
        </p:spPr>
        <p:txBody>
          <a:bodyPr wrap="square">
            <a:spAutoFit/>
          </a:bodyPr>
          <a:lstStyle/>
          <a:p>
            <a:pPr algn="ctr" rtl="1"/>
            <a:r>
              <a:rPr lang="ar-SA" sz="1600" b="1" dirty="0" smtClean="0">
                <a:cs typeface="B Yagut" panose="00000400000000000000" pitchFamily="2" charset="-78"/>
              </a:rPr>
              <a:t>ﺷﻜﻞ ‏</a:t>
            </a:r>
            <a:r>
              <a:rPr lang="fa-IR" sz="1600" b="1" dirty="0" smtClean="0">
                <a:cs typeface="B Yagut" panose="00000400000000000000" pitchFamily="2" charset="-78"/>
              </a:rPr>
              <a:t>5 -20 - </a:t>
            </a:r>
            <a:r>
              <a:rPr lang="fa-IR" sz="1600" b="1" dirty="0" smtClean="0"/>
              <a:t>پنجره </a:t>
            </a:r>
            <a:r>
              <a:rPr lang="en-US" sz="1600" b="1" dirty="0" smtClean="0"/>
              <a:t>fonts</a:t>
            </a:r>
            <a:endParaRPr lang="en-AU" sz="1600" b="1" dirty="0">
              <a:cs typeface="B Yagut" panose="00000400000000000000" pitchFamily="2" charset="-78"/>
            </a:endParaRPr>
          </a:p>
        </p:txBody>
      </p:sp>
      <p:pic>
        <p:nvPicPr>
          <p:cNvPr id="4" name="Picture 3"/>
          <p:cNvPicPr>
            <a:picLocks noChangeAspect="1"/>
          </p:cNvPicPr>
          <p:nvPr/>
        </p:nvPicPr>
        <p:blipFill rotWithShape="1">
          <a:blip r:embed="rId5"/>
          <a:srcRect l="3461" t="2420" r="2324"/>
          <a:stretch/>
        </p:blipFill>
        <p:spPr>
          <a:xfrm>
            <a:off x="4572000" y="2401633"/>
            <a:ext cx="4032448" cy="3203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4788024" y="5664340"/>
            <a:ext cx="3095563" cy="338554"/>
          </a:xfrm>
          <a:prstGeom prst="rect">
            <a:avLst/>
          </a:prstGeom>
        </p:spPr>
        <p:txBody>
          <a:bodyPr wrap="square">
            <a:spAutoFit/>
          </a:bodyPr>
          <a:lstStyle/>
          <a:p>
            <a:pPr algn="r" rtl="1"/>
            <a:r>
              <a:rPr lang="ar-SA" sz="1600" b="1" dirty="0" smtClean="0">
                <a:cs typeface="B Yagut" panose="00000400000000000000" pitchFamily="2" charset="-78"/>
              </a:rPr>
              <a:t>ﺷﻜﻞ ‏</a:t>
            </a:r>
            <a:r>
              <a:rPr lang="fa-IR" sz="1600" b="1" dirty="0" smtClean="0">
                <a:cs typeface="B Yagut" panose="00000400000000000000" pitchFamily="2" charset="-78"/>
              </a:rPr>
              <a:t>5 -</a:t>
            </a:r>
            <a:r>
              <a:rPr lang="ar-SA" sz="1600" b="1" dirty="0" smtClean="0">
                <a:cs typeface="B Yagut" panose="00000400000000000000" pitchFamily="2" charset="-78"/>
              </a:rPr>
              <a:t> </a:t>
            </a:r>
            <a:r>
              <a:rPr lang="fa-IR" sz="1600" b="1" dirty="0" smtClean="0">
                <a:cs typeface="B Yagut" panose="00000400000000000000" pitchFamily="2" charset="-78"/>
              </a:rPr>
              <a:t>21- </a:t>
            </a:r>
            <a:r>
              <a:rPr lang="fa-IR" sz="1600" b="1" dirty="0" smtClean="0"/>
              <a:t>پیش نمایش یک فونت</a:t>
            </a:r>
            <a:endParaRPr lang="en-AU" sz="1600" b="1" dirty="0">
              <a:cs typeface="B Yagut" panose="00000400000000000000" pitchFamily="2" charset="-78"/>
            </a:endParaRPr>
          </a:p>
        </p:txBody>
      </p:sp>
      <p:sp>
        <p:nvSpPr>
          <p:cNvPr id="8" name="Rectangle 7"/>
          <p:cNvSpPr/>
          <p:nvPr/>
        </p:nvSpPr>
        <p:spPr>
          <a:xfrm>
            <a:off x="3199205" y="1682744"/>
            <a:ext cx="2520280" cy="338554"/>
          </a:xfrm>
          <a:prstGeom prst="rect">
            <a:avLst/>
          </a:prstGeom>
        </p:spPr>
        <p:txBody>
          <a:bodyPr wrap="square">
            <a:spAutoFit/>
          </a:bodyPr>
          <a:lstStyle/>
          <a:p>
            <a:pPr algn="r" rtl="1"/>
            <a:r>
              <a:rPr lang="ar-SA" sz="1600" b="1" dirty="0" smtClean="0">
                <a:cs typeface="B Yagut" panose="00000400000000000000" pitchFamily="2" charset="-78"/>
              </a:rPr>
              <a:t>ﺷﻜﻞ ‏</a:t>
            </a:r>
            <a:r>
              <a:rPr lang="fa-IR" sz="1600" b="1" dirty="0" smtClean="0">
                <a:cs typeface="B Yagut" panose="00000400000000000000" pitchFamily="2" charset="-78"/>
              </a:rPr>
              <a:t>5</a:t>
            </a:r>
            <a:r>
              <a:rPr lang="ar-SA" sz="1600" b="1" dirty="0" smtClean="0">
                <a:cs typeface="B Yagut" panose="00000400000000000000" pitchFamily="2" charset="-78"/>
              </a:rPr>
              <a:t> </a:t>
            </a:r>
            <a:r>
              <a:rPr lang="fa-IR" sz="1600" b="1" dirty="0" smtClean="0">
                <a:cs typeface="B Yagut" panose="00000400000000000000" pitchFamily="2" charset="-78"/>
              </a:rPr>
              <a:t>-19 - </a:t>
            </a:r>
            <a:r>
              <a:rPr lang="fa-IR" sz="1600" b="1" dirty="0" smtClean="0"/>
              <a:t>آیکون پوشه </a:t>
            </a:r>
            <a:r>
              <a:rPr lang="en-US" sz="1600" b="1" dirty="0" smtClean="0"/>
              <a:t>fonts</a:t>
            </a:r>
            <a:endParaRPr lang="en-AU" sz="1600" b="1" dirty="0">
              <a:cs typeface="B Yagut" panose="00000400000000000000" pitchFamily="2" charset="-78"/>
            </a:endParaRPr>
          </a:p>
        </p:txBody>
      </p:sp>
      <p:pic>
        <p:nvPicPr>
          <p:cNvPr id="9" name="Picture 8"/>
          <p:cNvPicPr>
            <a:picLocks noChangeAspect="1"/>
          </p:cNvPicPr>
          <p:nvPr/>
        </p:nvPicPr>
        <p:blipFill>
          <a:blip r:embed="rId6"/>
          <a:stretch>
            <a:fillRect/>
          </a:stretch>
        </p:blipFill>
        <p:spPr>
          <a:xfrm>
            <a:off x="3180376" y="413399"/>
            <a:ext cx="2557939" cy="1292833"/>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8886029"/>
      </p:ext>
    </p:extLst>
  </p:cSld>
  <p:clrMapOvr>
    <a:masterClrMapping/>
  </p:clrMapOvr>
  <mc:AlternateContent xmlns:mc="http://schemas.openxmlformats.org/markup-compatibility/2006" xmlns:p14="http://schemas.microsoft.com/office/powerpoint/2010/main">
    <mc:Choice Requires="p14">
      <p:transition spd="slow" p14:dur="2000" advTm="33117"/>
    </mc:Choice>
    <mc:Fallback xmlns="">
      <p:transition spd="slow" advTm="33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4613" y="1124744"/>
            <a:ext cx="7848872" cy="3241389"/>
          </a:xfrm>
        </p:spPr>
        <p:txBody>
          <a:bodyPr>
            <a:normAutofit/>
          </a:bodyPr>
          <a:lstStyle/>
          <a:p>
            <a:pPr algn="just" rtl="1"/>
            <a:r>
              <a:rPr lang="fa-IR" sz="2700" dirty="0" smtClean="0">
                <a:cs typeface="B Yagut" panose="00000400000000000000" pitchFamily="2" charset="-78"/>
              </a:rPr>
              <a:t>توسط کادر محاوره ای </a:t>
            </a:r>
            <a:r>
              <a:rPr lang="en-US" sz="2700" dirty="0"/>
              <a:t>Folder </a:t>
            </a:r>
            <a:r>
              <a:rPr lang="en-US" sz="2700" dirty="0" smtClean="0"/>
              <a:t>Options</a:t>
            </a:r>
            <a:r>
              <a:rPr lang="fa-IR" sz="2700" dirty="0" smtClean="0"/>
              <a:t> می توانید تنظیمات فایل ها و پوشه ها و نحوه نمایش آن ها را تغییر دهید.</a:t>
            </a:r>
            <a:r>
              <a:rPr lang="ar-SA" sz="2700" dirty="0" smtClean="0">
                <a:cs typeface="B Yagut" panose="00000400000000000000" pitchFamily="2" charset="-78"/>
              </a:rPr>
              <a:t> </a:t>
            </a:r>
            <a:endParaRPr lang="fa-IR" sz="2700" dirty="0" smtClean="0">
              <a:cs typeface="B Yagut" panose="00000400000000000000" pitchFamily="2" charset="-78"/>
            </a:endParaRPr>
          </a:p>
          <a:p>
            <a:pPr algn="just" rtl="1"/>
            <a:r>
              <a:rPr lang="ar-SA" sz="2700" dirty="0" smtClean="0">
                <a:cs typeface="B Yagut" panose="00000400000000000000" pitchFamily="2" charset="-78"/>
              </a:rPr>
              <a:t>ﺑﺮاي اﺳﺘﻔﺎده از اﻳﻦ ﺗﻨﻈﻴﻤﺎت، روي آﻳﻜﻦ</a:t>
            </a:r>
            <a:r>
              <a:rPr lang="en-US" sz="2700" dirty="0" smtClean="0"/>
              <a:t>Folder Options</a:t>
            </a:r>
            <a:r>
              <a:rPr lang="ar-SA" sz="2700" dirty="0" smtClean="0">
                <a:cs typeface="B Yagut" panose="00000400000000000000" pitchFamily="2" charset="-78"/>
              </a:rPr>
              <a:t> </a:t>
            </a:r>
            <a:r>
              <a:rPr lang="fa-IR" sz="2700" dirty="0" smtClean="0">
                <a:cs typeface="B Yagut" panose="00000400000000000000" pitchFamily="2" charset="-78"/>
              </a:rPr>
              <a:t>در پنجره  </a:t>
            </a:r>
            <a:r>
              <a:rPr lang="en-US" sz="2700" dirty="0" smtClean="0">
                <a:cs typeface="B Yagut" panose="00000400000000000000" pitchFamily="2" charset="-78"/>
              </a:rPr>
              <a:t>Control Panel </a:t>
            </a:r>
            <a:r>
              <a:rPr lang="fa-IR" sz="2700" dirty="0" smtClean="0">
                <a:cs typeface="B Yagut" panose="00000400000000000000" pitchFamily="2" charset="-78"/>
              </a:rPr>
              <a:t> کلیک کنید(شکل 5-22).</a:t>
            </a:r>
            <a:endParaRPr lang="en-US" sz="2700" dirty="0" smtClean="0">
              <a:cs typeface="B Yagut" panose="00000400000000000000" pitchFamily="2" charset="-78"/>
            </a:endParaRPr>
          </a:p>
          <a:p>
            <a:pPr algn="just" rtl="1"/>
            <a:r>
              <a:rPr lang="ar-SA" sz="2700" dirty="0" smtClean="0">
                <a:cs typeface="B Yagut" panose="00000400000000000000" pitchFamily="2" charset="-78"/>
              </a:rPr>
              <a:t>اﻳﻦ ﻛﺎدر ﻣﺤﺎوره اي داراي ﺳﻪ ﺳﺮﺑﺮگ ﻣﻲ ﺑﺎﺷﺪ</a:t>
            </a:r>
            <a:r>
              <a:rPr lang="fa-IR" sz="2700" dirty="0" smtClean="0">
                <a:cs typeface="B Yagut" panose="00000400000000000000" pitchFamily="2" charset="-78"/>
              </a:rPr>
              <a:t>(شکل 5-23) که درادامه به توضیح هریک می پرد</a:t>
            </a:r>
            <a:r>
              <a:rPr lang="fa-IR" sz="2500" dirty="0" smtClean="0">
                <a:cs typeface="B Yagut" panose="00000400000000000000" pitchFamily="2" charset="-78"/>
              </a:rPr>
              <a:t>ازیم.</a:t>
            </a:r>
            <a:r>
              <a:rPr lang="fa-IR" sz="2900" dirty="0" smtClean="0">
                <a:cs typeface="B Yagut" panose="00000400000000000000" pitchFamily="2" charset="-78"/>
              </a:rPr>
              <a:t> </a:t>
            </a:r>
            <a:endParaRPr lang="en-AU" sz="2000" dirty="0">
              <a:cs typeface="B Yagut" panose="00000400000000000000" pitchFamily="2" charset="-78"/>
            </a:endParaRPr>
          </a:p>
        </p:txBody>
      </p:sp>
      <p:sp>
        <p:nvSpPr>
          <p:cNvPr id="2" name="Rectangle 1"/>
          <p:cNvSpPr/>
          <p:nvPr/>
        </p:nvSpPr>
        <p:spPr>
          <a:xfrm>
            <a:off x="662605" y="339175"/>
            <a:ext cx="7992888" cy="646331"/>
          </a:xfrm>
          <a:prstGeom prst="rect">
            <a:avLst/>
          </a:prstGeom>
          <a:solidFill>
            <a:srgbClr val="22F271">
              <a:alpha val="4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pPr algn="ctr" rtl="1">
              <a:spcBef>
                <a:spcPct val="0"/>
              </a:spcBef>
            </a:pPr>
            <a:r>
              <a:rPr lang="fa-IR" sz="3600" dirty="0">
                <a:latin typeface="+mj-lt"/>
                <a:ea typeface="+mj-ea"/>
                <a:cs typeface="B Yagut" panose="00000400000000000000" pitchFamily="2" charset="-78"/>
              </a:rPr>
              <a:t>5- </a:t>
            </a:r>
            <a:r>
              <a:rPr lang="ar-SA" sz="3600" dirty="0">
                <a:latin typeface="+mj-lt"/>
                <a:ea typeface="+mj-ea"/>
                <a:cs typeface="B Yagut" panose="00000400000000000000" pitchFamily="2" charset="-78"/>
              </a:rPr>
              <a:t>ﺗﻨﻈﻴﻤﺎت</a:t>
            </a:r>
            <a:r>
              <a:rPr lang="en-US" sz="3600" dirty="0">
                <a:latin typeface="+mj-lt"/>
                <a:ea typeface="+mj-ea"/>
                <a:cs typeface="B Yagut" panose="00000400000000000000" pitchFamily="2" charset="-78"/>
              </a:rPr>
              <a:t>Folder Options</a:t>
            </a:r>
            <a:endParaRPr lang="en-AU" sz="3600" dirty="0">
              <a:latin typeface="+mj-lt"/>
              <a:ea typeface="+mj-ea"/>
              <a:cs typeface="B Yagut" panose="00000400000000000000" pitchFamily="2" charset="-78"/>
            </a:endParaRPr>
          </a:p>
        </p:txBody>
      </p:sp>
      <p:pic>
        <p:nvPicPr>
          <p:cNvPr id="26" name="Picture 25"/>
          <p:cNvPicPr>
            <a:picLocks noChangeAspect="1"/>
          </p:cNvPicPr>
          <p:nvPr/>
        </p:nvPicPr>
        <p:blipFill>
          <a:blip r:embed="rId5"/>
          <a:stretch>
            <a:fillRect/>
          </a:stretch>
        </p:blipFill>
        <p:spPr>
          <a:xfrm>
            <a:off x="539552" y="3698478"/>
            <a:ext cx="2575329" cy="823156"/>
          </a:xfrm>
          <a:prstGeom prst="rect">
            <a:avLst/>
          </a:prstGeom>
        </p:spPr>
      </p:pic>
      <p:sp>
        <p:nvSpPr>
          <p:cNvPr id="27" name="Rectangle 26"/>
          <p:cNvSpPr/>
          <p:nvPr/>
        </p:nvSpPr>
        <p:spPr>
          <a:xfrm>
            <a:off x="141295" y="4491595"/>
            <a:ext cx="3105808" cy="338554"/>
          </a:xfrm>
          <a:prstGeom prst="rect">
            <a:avLst/>
          </a:prstGeom>
        </p:spPr>
        <p:txBody>
          <a:bodyPr wrap="square">
            <a:spAutoFit/>
          </a:bodyPr>
          <a:lstStyle/>
          <a:p>
            <a:pPr algn="r" rtl="1"/>
            <a:r>
              <a:rPr lang="ar-SA" sz="1600" b="1" dirty="0" smtClean="0">
                <a:cs typeface="B Yagut" panose="00000400000000000000" pitchFamily="2" charset="-78"/>
              </a:rPr>
              <a:t>ﺷﻜﻞ </a:t>
            </a:r>
            <a:r>
              <a:rPr lang="fa-IR" sz="1600" b="1" dirty="0" smtClean="0">
                <a:cs typeface="B Yagut" panose="00000400000000000000" pitchFamily="2" charset="-78"/>
              </a:rPr>
              <a:t>5</a:t>
            </a:r>
            <a:r>
              <a:rPr lang="ar-SA" sz="1600" b="1" dirty="0" smtClean="0">
                <a:cs typeface="B Yagut" panose="00000400000000000000" pitchFamily="2" charset="-78"/>
              </a:rPr>
              <a:t>‏</a:t>
            </a:r>
            <a:r>
              <a:rPr lang="en-US" sz="1600" b="1" dirty="0" smtClean="0">
                <a:cs typeface="B Yagut" panose="00000400000000000000" pitchFamily="2" charset="-78"/>
              </a:rPr>
              <a:t>-</a:t>
            </a:r>
            <a:r>
              <a:rPr lang="fa-IR" sz="1600" b="1" dirty="0" smtClean="0">
                <a:cs typeface="B Yagut" panose="00000400000000000000" pitchFamily="2" charset="-78"/>
              </a:rPr>
              <a:t>22- آیکن </a:t>
            </a:r>
            <a:r>
              <a:rPr lang="en-US" sz="1600" b="1" dirty="0" smtClean="0">
                <a:cs typeface="B Yagut" panose="00000400000000000000" pitchFamily="2" charset="-78"/>
              </a:rPr>
              <a:t>folder options</a:t>
            </a:r>
            <a:endParaRPr lang="en-AU" sz="1600" b="1" dirty="0">
              <a:cs typeface="B Yagut" panose="00000400000000000000" pitchFamily="2" charset="-78"/>
            </a:endParaRPr>
          </a:p>
        </p:txBody>
      </p:sp>
      <p:sp>
        <p:nvSpPr>
          <p:cNvPr id="10" name="Rectangle 9"/>
          <p:cNvSpPr/>
          <p:nvPr/>
        </p:nvSpPr>
        <p:spPr>
          <a:xfrm>
            <a:off x="662606" y="4521634"/>
            <a:ext cx="7721858" cy="1354217"/>
          </a:xfrm>
          <a:prstGeom prst="rect">
            <a:avLst/>
          </a:prstGeom>
        </p:spPr>
        <p:txBody>
          <a:bodyPr wrap="square">
            <a:spAutoFit/>
          </a:bodyPr>
          <a:lstStyle/>
          <a:p>
            <a:pPr marL="342900" lvl="0" indent="-342900" algn="r" rtl="1">
              <a:spcBef>
                <a:spcPct val="20000"/>
              </a:spcBef>
              <a:buFont typeface="Wingdings" panose="05000000000000000000" pitchFamily="2" charset="2"/>
              <a:buChar char="§"/>
            </a:pPr>
            <a:r>
              <a:rPr lang="fa-IR" sz="2700" b="1" dirty="0" smtClean="0">
                <a:solidFill>
                  <a:prstClr val="black"/>
                </a:solidFill>
                <a:cs typeface="B Yagut" panose="00000400000000000000" pitchFamily="2" charset="-78"/>
              </a:rPr>
              <a:t>سربرگ </a:t>
            </a:r>
            <a:r>
              <a:rPr lang="en-US" sz="2700" b="1" dirty="0">
                <a:solidFill>
                  <a:prstClr val="black"/>
                </a:solidFill>
                <a:cs typeface="B Yagut" panose="00000400000000000000" pitchFamily="2" charset="-78"/>
              </a:rPr>
              <a:t>General</a:t>
            </a:r>
            <a:r>
              <a:rPr lang="fa-IR" sz="2700" b="1" dirty="0">
                <a:solidFill>
                  <a:prstClr val="black"/>
                </a:solidFill>
                <a:cs typeface="B Yagut" panose="00000400000000000000" pitchFamily="2" charset="-78"/>
              </a:rPr>
              <a:t> </a:t>
            </a:r>
            <a:r>
              <a:rPr lang="fa-IR" sz="2500" dirty="0">
                <a:solidFill>
                  <a:prstClr val="black"/>
                </a:solidFill>
                <a:cs typeface="B Yagut" panose="00000400000000000000" pitchFamily="2" charset="-78"/>
              </a:rPr>
              <a:t>:</a:t>
            </a:r>
          </a:p>
          <a:p>
            <a:pPr lvl="0" algn="r" rtl="1">
              <a:spcBef>
                <a:spcPct val="20000"/>
              </a:spcBef>
            </a:pPr>
            <a:r>
              <a:rPr lang="fa-IR" sz="2500" dirty="0">
                <a:solidFill>
                  <a:prstClr val="black"/>
                </a:solidFill>
                <a:cs typeface="B Yagut" panose="00000400000000000000" pitchFamily="2" charset="-78"/>
              </a:rPr>
              <a:t>    گزینه های این سربرگ (شکل 5-23)در جدول 5-1 توضیح داده شده اند.</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75578675"/>
      </p:ext>
    </p:extLst>
  </p:cSld>
  <p:clrMapOvr>
    <a:masterClrMapping/>
  </p:clrMapOvr>
  <mc:AlternateContent xmlns:mc="http://schemas.openxmlformats.org/markup-compatibility/2006" xmlns:p14="http://schemas.microsoft.com/office/powerpoint/2010/main">
    <mc:Choice Requires="p14">
      <p:transition spd="slow" p14:dur="2000" advTm="39976"/>
    </mc:Choice>
    <mc:Fallback xmlns="">
      <p:transition spd="slow" advTm="39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95716303"/>
              </p:ext>
            </p:extLst>
          </p:nvPr>
        </p:nvGraphicFramePr>
        <p:xfrm>
          <a:off x="395536" y="927459"/>
          <a:ext cx="8496944" cy="5506718"/>
        </p:xfrm>
        <a:graphic>
          <a:graphicData uri="http://schemas.openxmlformats.org/drawingml/2006/table">
            <a:tbl>
              <a:tblPr firstRow="1" bandRow="1">
                <a:tableStyleId>{5C22544A-7EE6-4342-B048-85BDC9FD1C3A}</a:tableStyleId>
              </a:tblPr>
              <a:tblGrid>
                <a:gridCol w="4176464">
                  <a:extLst>
                    <a:ext uri="{9D8B030D-6E8A-4147-A177-3AD203B41FA5}">
                      <a16:colId xmlns:a16="http://schemas.microsoft.com/office/drawing/2014/main" val="20000"/>
                    </a:ext>
                  </a:extLst>
                </a:gridCol>
                <a:gridCol w="4320480">
                  <a:extLst>
                    <a:ext uri="{9D8B030D-6E8A-4147-A177-3AD203B41FA5}">
                      <a16:colId xmlns:a16="http://schemas.microsoft.com/office/drawing/2014/main" val="20001"/>
                    </a:ext>
                  </a:extLst>
                </a:gridCol>
              </a:tblGrid>
              <a:tr h="332153">
                <a:tc>
                  <a:txBody>
                    <a:bodyPr/>
                    <a:lstStyle/>
                    <a:p>
                      <a:pPr algn="ctr" rtl="1"/>
                      <a:r>
                        <a:rPr lang="ar-SA" sz="1800" kern="1200" dirty="0" smtClean="0">
                          <a:effectLst/>
                        </a:rPr>
                        <a:t>ﺗﻮﺿﻴﺤﺎت</a:t>
                      </a:r>
                      <a:endParaRPr lang="en-US" sz="1800" dirty="0"/>
                    </a:p>
                  </a:txBody>
                  <a:tcPr/>
                </a:tc>
                <a:tc>
                  <a:txBody>
                    <a:bodyPr/>
                    <a:lstStyle/>
                    <a:p>
                      <a:pPr algn="ctr"/>
                      <a:r>
                        <a:rPr lang="ar-SA" sz="1800" kern="1200" dirty="0" smtClean="0">
                          <a:effectLst/>
                        </a:rPr>
                        <a:t>ﮔﺰﻳﻨﻪ</a:t>
                      </a:r>
                      <a:endParaRPr lang="en-US" sz="1800" dirty="0"/>
                    </a:p>
                  </a:txBody>
                  <a:tcPr/>
                </a:tc>
                <a:extLst>
                  <a:ext uri="{0D108BD9-81ED-4DB2-BD59-A6C34878D82A}">
                    <a16:rowId xmlns:a16="http://schemas.microsoft.com/office/drawing/2014/main" val="10000"/>
                  </a:ext>
                </a:extLst>
              </a:tr>
              <a:tr h="415192">
                <a:tc>
                  <a:txBody>
                    <a:bodyPr/>
                    <a:lstStyle/>
                    <a:p>
                      <a:pPr algn="r" rtl="1"/>
                      <a:r>
                        <a:rPr lang="ar-SA" sz="1600" b="1" kern="1200" dirty="0" smtClean="0">
                          <a:effectLst/>
                        </a:rPr>
                        <a:t>ﻫﺮ ﭘﻮﺷﻪ را در ﭘﻨﺠﺮه ﻓﻌﻠﻲ ﺑﺎز ﻣﻲ ﻛﻨﺪ.</a:t>
                      </a:r>
                      <a:endParaRPr lang="en-US" sz="1600" b="1" dirty="0"/>
                    </a:p>
                  </a:txBody>
                  <a:tcPr/>
                </a:tc>
                <a:tc>
                  <a:txBody>
                    <a:bodyPr/>
                    <a:lstStyle/>
                    <a:p>
                      <a:pPr algn="l" rtl="0"/>
                      <a:r>
                        <a:rPr lang="en-US" sz="1600" b="1" dirty="0" smtClean="0"/>
                        <a:t>Open each folder in the same</a:t>
                      </a:r>
                      <a:r>
                        <a:rPr lang="fa-IR" sz="1600" b="1" dirty="0" smtClean="0"/>
                        <a:t> </a:t>
                      </a:r>
                      <a:r>
                        <a:rPr lang="en-US" sz="1600" b="1" dirty="0" smtClean="0"/>
                        <a:t>window</a:t>
                      </a:r>
                      <a:endParaRPr lang="en-US" sz="1600" b="1" dirty="0"/>
                    </a:p>
                  </a:txBody>
                  <a:tcPr/>
                </a:tc>
                <a:extLst>
                  <a:ext uri="{0D108BD9-81ED-4DB2-BD59-A6C34878D82A}">
                    <a16:rowId xmlns:a16="http://schemas.microsoft.com/office/drawing/2014/main" val="10001"/>
                  </a:ext>
                </a:extLst>
              </a:tr>
              <a:tr h="415192">
                <a:tc>
                  <a:txBody>
                    <a:bodyPr/>
                    <a:lstStyle/>
                    <a:p>
                      <a:pPr algn="r" rtl="1"/>
                      <a:r>
                        <a:rPr lang="ar-SA" sz="1600" b="1" kern="1200" dirty="0" smtClean="0">
                          <a:effectLst/>
                        </a:rPr>
                        <a:t>ﻫﺮ ﭘﻮﺷﻪ در ﭘﻨﺠﺮه اي ﺟﺪاﮔﺎﻧﻪ ﺑﺎز ﻣﻲ ﺷﻮد.</a:t>
                      </a:r>
                      <a:endParaRPr lang="en-US"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t> Open each folder in its own </a:t>
                      </a:r>
                      <a:r>
                        <a:rPr lang="en-US" sz="1600" b="1" dirty="0" smtClean="0"/>
                        <a:t>window</a:t>
                      </a:r>
                      <a:endParaRPr lang="en-US" sz="1600" b="1" dirty="0"/>
                    </a:p>
                  </a:txBody>
                  <a:tcPr/>
                </a:tc>
                <a:extLst>
                  <a:ext uri="{0D108BD9-81ED-4DB2-BD59-A6C34878D82A}">
                    <a16:rowId xmlns:a16="http://schemas.microsoft.com/office/drawing/2014/main" val="10002"/>
                  </a:ext>
                </a:extLst>
              </a:tr>
              <a:tr h="581269">
                <a:tc>
                  <a:txBody>
                    <a:bodyPr/>
                    <a:lstStyle/>
                    <a:p>
                      <a:pPr algn="r" rtl="1"/>
                      <a:r>
                        <a:rPr lang="ar-SA" sz="1600" b="1" kern="1200" dirty="0" smtClean="0">
                          <a:effectLst/>
                        </a:rPr>
                        <a:t>ﺑﺎ ﻧﮕﻪ داﺷﺘﻦ اﺷﺎره ﮔﺮ ﻣﺎوس روي ﻳﻚ ﻣﻮﺿﻮع، ﻣﻮﺿﻮع ﻣﻮرد ﻧﻈﺮ</a:t>
                      </a:r>
                      <a:r>
                        <a:rPr lang="en-US" sz="1600" b="1" kern="1200" dirty="0" smtClean="0">
                          <a:effectLst/>
                        </a:rPr>
                        <a:t> </a:t>
                      </a:r>
                      <a:r>
                        <a:rPr lang="ar-SA" sz="1600" b="1" kern="1200" dirty="0" smtClean="0">
                          <a:effectLst/>
                        </a:rPr>
                        <a:t>اﻧﺘﺨﺎب و ﺑﺎ ﻳﻚ ﺑﺎر ﻛﻠﻴﻚ روي آن ﺑﺎز ﻣﻲ ﺷﻮد.</a:t>
                      </a:r>
                      <a:endParaRPr lang="en-US"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t> Single click to open an item(point</a:t>
                      </a:r>
                      <a:r>
                        <a:rPr lang="en-US" sz="1600" b="1" kern="1200" baseline="0" dirty="0" smtClean="0"/>
                        <a:t> </a:t>
                      </a:r>
                      <a:r>
                        <a:rPr lang="en-US" sz="1600" b="1" kern="1200" dirty="0" smtClean="0"/>
                        <a:t>to select)</a:t>
                      </a:r>
                      <a:endParaRPr lang="en-US" sz="1600" b="1" kern="1200" dirty="0" smtClean="0">
                        <a:solidFill>
                          <a:schemeClr val="dk1"/>
                        </a:solidFill>
                        <a:latin typeface="+mn-lt"/>
                        <a:ea typeface="+mn-ea"/>
                        <a:cs typeface="+mn-cs"/>
                      </a:endParaRPr>
                    </a:p>
                  </a:txBody>
                  <a:tcPr/>
                </a:tc>
                <a:extLst>
                  <a:ext uri="{0D108BD9-81ED-4DB2-BD59-A6C34878D82A}">
                    <a16:rowId xmlns:a16="http://schemas.microsoft.com/office/drawing/2014/main" val="10003"/>
                  </a:ext>
                </a:extLst>
              </a:tr>
              <a:tr h="581269">
                <a:tc>
                  <a:txBody>
                    <a:bodyPr/>
                    <a:lstStyle/>
                    <a:p>
                      <a:pPr algn="r" rtl="1"/>
                      <a:r>
                        <a:rPr lang="ar-SA" sz="1600" b="1" kern="1200" dirty="0" smtClean="0">
                          <a:effectLst/>
                        </a:rPr>
                        <a:t>ﻋﻨﻮان آﻳﻜﻦ ﻫﺎ را ﺑﻪ ﺻﻮرت زﻳﺮﺧﻂ دار ﻧﻤﺎﻳﺶ ﻣﻲ دﻫﺪ</a:t>
                      </a:r>
                      <a:endParaRPr lang="en-US"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t>Underline icon titles consistent  with my browser</a:t>
                      </a:r>
                      <a:endParaRPr lang="en-US" sz="1600" b="1" dirty="0"/>
                    </a:p>
                  </a:txBody>
                  <a:tcPr/>
                </a:tc>
                <a:extLst>
                  <a:ext uri="{0D108BD9-81ED-4DB2-BD59-A6C34878D82A}">
                    <a16:rowId xmlns:a16="http://schemas.microsoft.com/office/drawing/2014/main" val="10004"/>
                  </a:ext>
                </a:extLst>
              </a:tr>
              <a:tr h="581269">
                <a:tc>
                  <a:txBody>
                    <a:bodyPr/>
                    <a:lstStyle/>
                    <a:p>
                      <a:pPr algn="r" rtl="1"/>
                      <a:r>
                        <a:rPr lang="ar-SA" sz="1600" b="1" kern="1200" dirty="0" smtClean="0">
                          <a:effectLst/>
                        </a:rPr>
                        <a:t>زﻣﺎﻧﻲ ﻛﻪ اﺷﺎره ﮔﺮ ﻣﺎوس روي ﻳﻚ آﻳﻜﻦ ﻗﺮار ﻣﻲ ﮔﻴﺮد ﺑﻪ ﺻﻮرت زﻳﺮﺧﻂ</a:t>
                      </a:r>
                      <a:r>
                        <a:rPr lang="fa-IR" sz="1600" b="1" kern="1200" dirty="0" smtClean="0">
                          <a:effectLst/>
                        </a:rPr>
                        <a:t> </a:t>
                      </a:r>
                      <a:r>
                        <a:rPr lang="ar-SA" sz="1600" b="1" kern="1200" dirty="0" smtClean="0">
                          <a:effectLst/>
                        </a:rPr>
                        <a:t>دار ﻧﻤﺎﻳﺶ داده ﻣﻲ ﺷﻮد.</a:t>
                      </a:r>
                      <a:endParaRPr lang="en-US"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t> Underline icon titles only when I</a:t>
                      </a:r>
                      <a:r>
                        <a:rPr lang="fa-IR" sz="1600" b="1" kern="1200" dirty="0" smtClean="0"/>
                        <a:t> </a:t>
                      </a:r>
                      <a:r>
                        <a:rPr lang="en-US" sz="1600" b="1" kern="1200" dirty="0" smtClean="0"/>
                        <a:t>point at them</a:t>
                      </a:r>
                      <a:endParaRPr lang="en-US" sz="1600" b="1" kern="1200" dirty="0" smtClean="0">
                        <a:solidFill>
                          <a:schemeClr val="dk1"/>
                        </a:solidFill>
                        <a:latin typeface="+mn-lt"/>
                        <a:ea typeface="+mn-ea"/>
                        <a:cs typeface="+mn-cs"/>
                      </a:endParaRPr>
                    </a:p>
                  </a:txBody>
                  <a:tcPr/>
                </a:tc>
                <a:extLst>
                  <a:ext uri="{0D108BD9-81ED-4DB2-BD59-A6C34878D82A}">
                    <a16:rowId xmlns:a16="http://schemas.microsoft.com/office/drawing/2014/main" val="10005"/>
                  </a:ext>
                </a:extLst>
              </a:tr>
              <a:tr h="581269">
                <a:tc>
                  <a:txBody>
                    <a:bodyPr/>
                    <a:lstStyle/>
                    <a:p>
                      <a:pPr algn="r" rtl="1"/>
                      <a:r>
                        <a:rPr lang="ar-SA" sz="1600" b="1" kern="1200" dirty="0" smtClean="0">
                          <a:effectLst/>
                        </a:rPr>
                        <a:t>ﺑﺎ داﺑﻞ ﻛﻠﻴﻚ روي ﻳﻚ ﻣﻮﺿﻮع، ﭘﻨﺠﺮه ﻣﺮﺑﻮﻃﻪ ﺑﺎز ﻣﻲ</a:t>
                      </a:r>
                      <a:r>
                        <a:rPr lang="fa-IR" sz="1600" b="1" kern="1200" dirty="0" smtClean="0">
                          <a:effectLst/>
                        </a:rPr>
                        <a:t> </a:t>
                      </a:r>
                      <a:r>
                        <a:rPr lang="ar-SA" sz="1600" b="1" kern="1200" dirty="0" smtClean="0">
                          <a:effectLst/>
                        </a:rPr>
                        <a:t>ﺷﻮد و ﺑﺎ ﻳﻚ ﺑﺎرﻛﻠﻴﻚ، ﻣﻮﺿﻮع اﻧﺘﺨﺎب ﻣﻲ ﺷﻮد.</a:t>
                      </a:r>
                      <a:endParaRPr lang="en-US" sz="1600" b="1" dirty="0"/>
                    </a:p>
                  </a:txBody>
                  <a:tcPr/>
                </a:tc>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1600" b="1" kern="1200" dirty="0" smtClean="0"/>
                        <a:t>Double click to open an item</a:t>
                      </a:r>
                      <a:endParaRPr lang="en-US" sz="1600" b="1" kern="1200" dirty="0" smtClean="0">
                        <a:solidFill>
                          <a:schemeClr val="dk1"/>
                        </a:solidFill>
                        <a:latin typeface="+mn-lt"/>
                        <a:ea typeface="+mn-ea"/>
                        <a:cs typeface="+mn-cs"/>
                      </a:endParaRPr>
                    </a:p>
                  </a:txBody>
                  <a:tcPr/>
                </a:tc>
                <a:extLst>
                  <a:ext uri="{0D108BD9-81ED-4DB2-BD59-A6C34878D82A}">
                    <a16:rowId xmlns:a16="http://schemas.microsoft.com/office/drawing/2014/main" val="10006"/>
                  </a:ext>
                </a:extLst>
              </a:tr>
              <a:tr h="581269">
                <a:tc>
                  <a:txBody>
                    <a:bodyPr/>
                    <a:lstStyle/>
                    <a:p>
                      <a:pPr algn="r" rtl="1"/>
                      <a:r>
                        <a:rPr lang="ar-SA" sz="1600" b="1" kern="1200" dirty="0" smtClean="0">
                          <a:effectLst/>
                        </a:rPr>
                        <a:t>ﭘﻮﺷﻪ ﻫﺎي ﺷﺨﺼﻲ ﻛﺎرﺑﺮ (ﻫﻤﻪ ﭘﻮﺷﻪ ﻫﺎي ﻣﻮﺟﻮد روي ﻣﻴﺰﻛﺎر) را در ﭘﺎﻧﻞ</a:t>
                      </a:r>
                      <a:r>
                        <a:rPr lang="fa-IR" sz="1600" b="1" kern="1200" dirty="0" smtClean="0">
                          <a:effectLst/>
                        </a:rPr>
                        <a:t> </a:t>
                      </a:r>
                      <a:r>
                        <a:rPr lang="ar-SA" sz="1600" b="1" kern="1200" dirty="0" smtClean="0">
                          <a:effectLst/>
                        </a:rPr>
                        <a:t>ﺳﻤﺖ ﭼﭗ ﻛﺎوﺷﮕﺮ وﻳﻨﺪوز ﻧﻤﺎﻳﺶ ﻣﻲ دﻫﺪ.</a:t>
                      </a:r>
                      <a:endParaRPr lang="en-US" sz="1600" b="1" dirty="0"/>
                    </a:p>
                  </a:txBody>
                  <a:tcPr/>
                </a:tc>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1600" b="1" kern="1200" dirty="0" smtClean="0"/>
                        <a:t>Show all folders</a:t>
                      </a:r>
                      <a:endParaRPr lang="en-US" sz="1600" b="1" kern="1200" dirty="0" smtClean="0">
                        <a:solidFill>
                          <a:schemeClr val="dk1"/>
                        </a:solidFill>
                        <a:latin typeface="+mn-lt"/>
                        <a:ea typeface="+mn-ea"/>
                        <a:cs typeface="+mn-cs"/>
                      </a:endParaRPr>
                    </a:p>
                  </a:txBody>
                  <a:tcPr/>
                </a:tc>
                <a:extLst>
                  <a:ext uri="{0D108BD9-81ED-4DB2-BD59-A6C34878D82A}">
                    <a16:rowId xmlns:a16="http://schemas.microsoft.com/office/drawing/2014/main" val="10007"/>
                  </a:ext>
                </a:extLst>
              </a:tr>
              <a:tr h="581269">
                <a:tc>
                  <a:txBody>
                    <a:bodyPr/>
                    <a:lstStyle/>
                    <a:p>
                      <a:pPr algn="r" rtl="1"/>
                      <a:r>
                        <a:rPr lang="ar-SA" sz="1600" b="1" kern="1200" dirty="0" smtClean="0">
                          <a:effectLst/>
                        </a:rPr>
                        <a:t>ﺑﺎ اﻧﺘﺨﺎب ﻳﻚ ﭘﻮﺷﻪ در ﭘﺎﻧﻞ ﻣﺤﺘﻮﻳﺎت، ﻫﻤﺎن ﭘﻮﺷﻪ ﺑﻪ ﻃﻮر ﺧﻮدﻛﺎر در ﭘﺎﻧﻞ</a:t>
                      </a:r>
                      <a:r>
                        <a:rPr lang="fa-IR" sz="1600" b="1" kern="1200" dirty="0" smtClean="0">
                          <a:effectLst/>
                        </a:rPr>
                        <a:t> </a:t>
                      </a:r>
                      <a:r>
                        <a:rPr lang="ar-SA" sz="1600" b="1" kern="1200" dirty="0" smtClean="0">
                          <a:effectLst/>
                        </a:rPr>
                        <a:t>ﭘﻴﻤﺎﻳﺶ ﻧﻴﺰ اﻧﺘﺨﺎب ﻣﻲ ﺷﻮد</a:t>
                      </a:r>
                      <a:r>
                        <a:rPr lang="fa-IR" sz="1600" b="1" kern="1200" dirty="0" smtClean="0">
                          <a:effectLst/>
                        </a:rPr>
                        <a:t>.</a:t>
                      </a:r>
                      <a:endParaRPr lang="en-US" sz="1600" b="1" dirty="0"/>
                    </a:p>
                  </a:txBody>
                  <a:tcPr/>
                </a:tc>
                <a:tc>
                  <a:txBody>
                    <a:bodyPr/>
                    <a:lstStyle/>
                    <a:p>
                      <a:pPr algn="l" rtl="0"/>
                      <a:r>
                        <a:rPr lang="en-US" sz="1600" b="1" kern="1200" dirty="0" smtClean="0"/>
                        <a:t> Automatically expand to current  folder</a:t>
                      </a:r>
                      <a:endParaRPr lang="en-US" sz="1600" b="1" dirty="0"/>
                    </a:p>
                  </a:txBody>
                  <a:tcPr/>
                </a:tc>
                <a:extLst>
                  <a:ext uri="{0D108BD9-81ED-4DB2-BD59-A6C34878D82A}">
                    <a16:rowId xmlns:a16="http://schemas.microsoft.com/office/drawing/2014/main" val="10008"/>
                  </a:ext>
                </a:extLst>
              </a:tr>
              <a:tr h="581269">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600" b="1" kern="1200" dirty="0" smtClean="0">
                          <a:effectLst/>
                        </a:rPr>
                        <a:t>ﺗﻨﻈﻴﻤﺎت را ﺑﻪ ﺣﺎﻟﺖ ﭘﻴﺶ ﻓﺮ </a:t>
                      </a:r>
                      <a:r>
                        <a:rPr lang="fa-IR" sz="1600" b="1" kern="1200" dirty="0" smtClean="0">
                          <a:effectLst/>
                        </a:rPr>
                        <a:t>ض</a:t>
                      </a:r>
                      <a:r>
                        <a:rPr lang="ar-SA" sz="1600" b="1" kern="1200" dirty="0" smtClean="0">
                          <a:effectLst/>
                        </a:rPr>
                        <a:t>  ﺑﺎز ﻣﻲ ﮔﺮداﻧﺪ.</a:t>
                      </a:r>
                      <a:endParaRPr lang="en-US" sz="1600" b="1" dirty="0" smtClean="0"/>
                    </a:p>
                  </a:txBody>
                  <a:tcPr/>
                </a:tc>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1600" b="1" kern="1200" dirty="0" smtClean="0"/>
                        <a:t>Restore Defaults</a:t>
                      </a:r>
                      <a:endParaRPr lang="en-US" sz="1600" b="1" kern="1200" dirty="0" smtClean="0">
                        <a:solidFill>
                          <a:schemeClr val="dk1"/>
                        </a:solidFill>
                        <a:latin typeface="+mn-lt"/>
                        <a:ea typeface="+mn-ea"/>
                        <a:cs typeface="+mn-cs"/>
                      </a:endParaRPr>
                    </a:p>
                  </a:txBody>
                  <a:tcPr/>
                </a:tc>
                <a:extLst>
                  <a:ext uri="{0D108BD9-81ED-4DB2-BD59-A6C34878D82A}">
                    <a16:rowId xmlns:a16="http://schemas.microsoft.com/office/drawing/2014/main" val="10009"/>
                  </a:ext>
                </a:extLst>
              </a:tr>
            </a:tbl>
          </a:graphicData>
        </a:graphic>
      </p:graphicFrame>
      <p:sp>
        <p:nvSpPr>
          <p:cNvPr id="3" name="Rectangle 2"/>
          <p:cNvSpPr/>
          <p:nvPr/>
        </p:nvSpPr>
        <p:spPr>
          <a:xfrm>
            <a:off x="1133318" y="332656"/>
            <a:ext cx="7362400" cy="461665"/>
          </a:xfrm>
          <a:prstGeom prst="rect">
            <a:avLst/>
          </a:prstGeom>
          <a:solidFill>
            <a:srgbClr val="FFCC66"/>
          </a:solidFill>
          <a:ln>
            <a:solidFill>
              <a:srgbClr val="002060"/>
            </a:solidFill>
          </a:ln>
        </p:spPr>
        <p:txBody>
          <a:bodyPr wrap="none">
            <a:spAutoFit/>
          </a:bodyPr>
          <a:lstStyle/>
          <a:p>
            <a:pPr algn="ctr"/>
            <a:r>
              <a:rPr lang="en-US" sz="2400" b="1" dirty="0">
                <a:cs typeface="B Yagut" panose="00000400000000000000" pitchFamily="2" charset="-78"/>
              </a:rPr>
              <a:t>Folder </a:t>
            </a:r>
            <a:r>
              <a:rPr lang="en-US" sz="2400" b="1" dirty="0" smtClean="0">
                <a:cs typeface="B Yagut" panose="00000400000000000000" pitchFamily="2" charset="-78"/>
              </a:rPr>
              <a:t>Options</a:t>
            </a:r>
            <a:r>
              <a:rPr lang="fa-IR" sz="2400" b="1" dirty="0" smtClean="0">
                <a:cs typeface="B Yagut" panose="00000400000000000000" pitchFamily="2" charset="-78"/>
              </a:rPr>
              <a:t> در کادر</a:t>
            </a:r>
            <a:r>
              <a:rPr lang="en-US" sz="2400" b="1" dirty="0" smtClean="0">
                <a:cs typeface="B Yagut" panose="00000400000000000000" pitchFamily="2" charset="-78"/>
              </a:rPr>
              <a:t> General</a:t>
            </a:r>
            <a:r>
              <a:rPr lang="fa-IR" sz="2400" b="1" dirty="0">
                <a:cs typeface="B Yagut" panose="00000400000000000000" pitchFamily="2" charset="-78"/>
              </a:rPr>
              <a:t>جدول </a:t>
            </a:r>
            <a:r>
              <a:rPr lang="fa-IR" sz="2400" b="1" dirty="0" smtClean="0">
                <a:cs typeface="B Yagut" panose="00000400000000000000" pitchFamily="2" charset="-78"/>
              </a:rPr>
              <a:t>5-1- گرینه </a:t>
            </a:r>
            <a:r>
              <a:rPr lang="fa-IR" sz="2400" b="1" dirty="0">
                <a:cs typeface="B Yagut" panose="00000400000000000000" pitchFamily="2" charset="-78"/>
              </a:rPr>
              <a:t>های سربرگ </a:t>
            </a:r>
            <a:endParaRPr lang="en-US" sz="2400" b="1"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0593755"/>
      </p:ext>
    </p:extLst>
  </p:cSld>
  <p:clrMapOvr>
    <a:masterClrMapping/>
  </p:clrMapOvr>
  <mc:AlternateContent xmlns:mc="http://schemas.openxmlformats.org/markup-compatibility/2006" xmlns:p14="http://schemas.microsoft.com/office/powerpoint/2010/main">
    <mc:Choice Requires="p14">
      <p:transition spd="slow" p14:dur="2000" advTm="7122"/>
    </mc:Choice>
    <mc:Fallback xmlns="">
      <p:transition spd="slow" advTm="7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3469" t="7340" r="57"/>
          <a:stretch/>
        </p:blipFill>
        <p:spPr>
          <a:xfrm>
            <a:off x="1907704" y="764704"/>
            <a:ext cx="4706742" cy="5152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2339752" y="6032500"/>
            <a:ext cx="3118918" cy="338554"/>
          </a:xfrm>
          <a:prstGeom prst="rect">
            <a:avLst/>
          </a:prstGeom>
        </p:spPr>
        <p:txBody>
          <a:bodyPr wrap="square">
            <a:spAutoFit/>
          </a:bodyPr>
          <a:lstStyle/>
          <a:p>
            <a:pPr algn="r" rtl="1"/>
            <a:r>
              <a:rPr lang="ar-SA" sz="1600" b="1" dirty="0" smtClean="0">
                <a:cs typeface="B Yagut" panose="00000400000000000000" pitchFamily="2" charset="-78"/>
              </a:rPr>
              <a:t>ﺷﻜﻞ ‏</a:t>
            </a:r>
            <a:r>
              <a:rPr lang="en-US" sz="1600" b="1" dirty="0" smtClean="0">
                <a:cs typeface="B Yagut" panose="00000400000000000000" pitchFamily="2" charset="-78"/>
              </a:rPr>
              <a:t>5</a:t>
            </a:r>
            <a:r>
              <a:rPr lang="ar-SA" sz="1600" b="1" dirty="0" smtClean="0">
                <a:cs typeface="B Yagut" panose="00000400000000000000" pitchFamily="2" charset="-78"/>
              </a:rPr>
              <a:t> </a:t>
            </a:r>
            <a:r>
              <a:rPr lang="fa-IR" sz="1600" b="1" dirty="0" smtClean="0">
                <a:cs typeface="B Yagut" panose="00000400000000000000" pitchFamily="2" charset="-78"/>
              </a:rPr>
              <a:t> -23 – کادر</a:t>
            </a:r>
            <a:r>
              <a:rPr lang="en-US" sz="1600" b="1" dirty="0" smtClean="0">
                <a:cs typeface="B Yagut" panose="00000400000000000000" pitchFamily="2" charset="-78"/>
              </a:rPr>
              <a:t>Folder Option</a:t>
            </a:r>
            <a:endParaRPr lang="en-AU" sz="1600" b="1" dirty="0">
              <a:cs typeface="B Yagut" panose="00000400000000000000" pitchFamily="2" charset="-78"/>
            </a:endParaRPr>
          </a:p>
        </p:txBody>
      </p:sp>
      <p:pic>
        <p:nvPicPr>
          <p:cNvPr id="64" name="Audio 6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36785932"/>
      </p:ext>
    </p:extLst>
  </p:cSld>
  <p:clrMapOvr>
    <a:masterClrMapping/>
  </p:clrMapOvr>
  <mc:AlternateContent xmlns:mc="http://schemas.openxmlformats.org/markup-compatibility/2006" xmlns:p14="http://schemas.microsoft.com/office/powerpoint/2010/main">
    <mc:Choice Requires="p14">
      <p:transition spd="slow" p14:dur="2000" advTm="86066"/>
    </mc:Choice>
    <mc:Fallback xmlns="">
      <p:transition spd="slow" advTm="86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8219" y="1228483"/>
            <a:ext cx="8440245" cy="4878259"/>
          </a:xfrm>
          <a:prstGeom prst="rect">
            <a:avLst/>
          </a:prstGeom>
        </p:spPr>
        <p:txBody>
          <a:bodyPr wrap="square">
            <a:spAutoFit/>
          </a:bodyPr>
          <a:lstStyle/>
          <a:p>
            <a:pPr algn="r" rtl="1" hangingPunct="0"/>
            <a:r>
              <a:rPr lang="ar-SA" sz="2500" dirty="0">
                <a:cs typeface="B Yagut" panose="00000400000000000000" pitchFamily="2" charset="-78"/>
              </a:rPr>
              <a:t>در اﻳﻦ ﺳﺮﺑﺮگ (ﺷﻜﻞ </a:t>
            </a:r>
            <a:r>
              <a:rPr lang="ar-SA" sz="2500" dirty="0" smtClean="0">
                <a:cs typeface="B Yagut" panose="00000400000000000000" pitchFamily="2" charset="-78"/>
              </a:rPr>
              <a:t>‏</a:t>
            </a:r>
            <a:r>
              <a:rPr lang="fa-IR" sz="2500" dirty="0" smtClean="0">
                <a:cs typeface="B Yagut" panose="00000400000000000000" pitchFamily="2" charset="-78"/>
              </a:rPr>
              <a:t>5</a:t>
            </a:r>
            <a:r>
              <a:rPr lang="en-US" sz="2500" dirty="0" smtClean="0">
                <a:cs typeface="B Yagut" panose="00000400000000000000" pitchFamily="2" charset="-78"/>
              </a:rPr>
              <a:t> -</a:t>
            </a:r>
            <a:r>
              <a:rPr lang="fa-IR" sz="2500" dirty="0" smtClean="0">
                <a:cs typeface="B Yagut" panose="00000400000000000000" pitchFamily="2" charset="-78"/>
              </a:rPr>
              <a:t>24</a:t>
            </a:r>
            <a:r>
              <a:rPr lang="ar-SA" sz="2500" dirty="0" smtClean="0">
                <a:cs typeface="B Yagut" panose="00000400000000000000" pitchFamily="2" charset="-78"/>
              </a:rPr>
              <a:t>) </a:t>
            </a:r>
            <a:r>
              <a:rPr lang="ar-SA" sz="2500" dirty="0">
                <a:cs typeface="B Yagut" panose="00000400000000000000" pitchFamily="2" charset="-78"/>
              </a:rPr>
              <a:t>ﻣﻲ ﺗﻮاﻧﻴﺪ ﻧﺤﻮه ﻧﻤﺎﻳﺶ ﻣﺤﺘﻮاي ﻓﺎﻳﻞ ﻫﺎ و ﭘﻮﺷﻪ ﻫﺎ را ﺗﻨﻈﻴﻢ ﻛﻨﻴﺪ. اﻳﻦ ﺳﺮﺑﺮگ از دو ﻗﺴﻤﺖ ﺗﺸﻜﻴﻞ ﺷﺪه اﺳﺖ</a:t>
            </a:r>
            <a:r>
              <a:rPr lang="ar-SA" sz="2500" dirty="0" smtClean="0">
                <a:cs typeface="B Yagut" panose="00000400000000000000" pitchFamily="2" charset="-78"/>
              </a:rPr>
              <a:t>:</a:t>
            </a:r>
            <a:endParaRPr lang="fa-IR" sz="2500" dirty="0" smtClean="0">
              <a:cs typeface="B Yagut" panose="00000400000000000000" pitchFamily="2" charset="-78"/>
            </a:endParaRPr>
          </a:p>
          <a:p>
            <a:pPr algn="r" rtl="1" hangingPunct="0"/>
            <a:endParaRPr lang="fa-IR" sz="2500" dirty="0">
              <a:cs typeface="B Yagut" panose="00000400000000000000" pitchFamily="2" charset="-78"/>
            </a:endParaRPr>
          </a:p>
          <a:p>
            <a:pPr marL="285750" indent="-285750" algn="r" rtl="1" hangingPunct="0">
              <a:buFont typeface="Wingdings" panose="05000000000000000000" pitchFamily="2" charset="2"/>
              <a:buChar char="§"/>
            </a:pPr>
            <a:r>
              <a:rPr lang="fa-IR" sz="2500" b="1" dirty="0" smtClean="0">
                <a:cs typeface="B Yagut" panose="00000400000000000000" pitchFamily="2" charset="-78"/>
              </a:rPr>
              <a:t>قسمت </a:t>
            </a:r>
            <a:r>
              <a:rPr lang="en-US" sz="2500" b="1" dirty="0" smtClean="0">
                <a:cs typeface="B Yagut" panose="00000400000000000000" pitchFamily="2" charset="-78"/>
              </a:rPr>
              <a:t>:</a:t>
            </a:r>
            <a:r>
              <a:rPr lang="en-US" sz="2500" b="1" dirty="0">
                <a:cs typeface="B Yagut" panose="00000400000000000000" pitchFamily="2" charset="-78"/>
              </a:rPr>
              <a:t> :Folder View</a:t>
            </a:r>
            <a:r>
              <a:rPr lang="en-US" sz="2500" b="1" dirty="0" smtClean="0">
                <a:cs typeface="B Yagut" panose="00000400000000000000" pitchFamily="2" charset="-78"/>
              </a:rPr>
              <a:t> </a:t>
            </a:r>
            <a:r>
              <a:rPr lang="ar-SA" sz="2500" dirty="0" smtClean="0">
                <a:cs typeface="B Yagut" panose="00000400000000000000" pitchFamily="2" charset="-78"/>
              </a:rPr>
              <a:t>در </a:t>
            </a:r>
            <a:r>
              <a:rPr lang="ar-SA" sz="2500" dirty="0">
                <a:cs typeface="B Yagut" panose="00000400000000000000" pitchFamily="2" charset="-78"/>
              </a:rPr>
              <a:t>اﻳﻦ ﻗﺴﻤﺖ ﺑﺎ اﻧﺘﺨﺎب </a:t>
            </a:r>
            <a:r>
              <a:rPr lang="ar-SA" sz="2500" dirty="0" smtClean="0">
                <a:cs typeface="B Yagut" panose="00000400000000000000" pitchFamily="2" charset="-78"/>
              </a:rPr>
              <a:t>ﮔﺰﻳﻨﻪ</a:t>
            </a:r>
            <a:r>
              <a:rPr lang="fa-IR" sz="2500" dirty="0" smtClean="0">
                <a:cs typeface="B Yagut" panose="00000400000000000000" pitchFamily="2" charset="-78"/>
              </a:rPr>
              <a:t> </a:t>
            </a:r>
            <a:r>
              <a:rPr lang="en-US" sz="2500" dirty="0">
                <a:cs typeface="B Yagut" panose="00000400000000000000" pitchFamily="2" charset="-78"/>
              </a:rPr>
              <a:t>Apply to folders</a:t>
            </a:r>
            <a:r>
              <a:rPr lang="fa-IR" sz="2500" dirty="0" smtClean="0">
                <a:cs typeface="B Yagut" panose="00000400000000000000" pitchFamily="2" charset="-78"/>
              </a:rPr>
              <a:t> </a:t>
            </a:r>
            <a:r>
              <a:rPr lang="ar-SA" sz="2500" dirty="0" smtClean="0">
                <a:cs typeface="B Yagut" panose="00000400000000000000" pitchFamily="2" charset="-78"/>
              </a:rPr>
              <a:t>ﺗﻐﻴﻴﺮات </a:t>
            </a:r>
            <a:r>
              <a:rPr lang="ar-SA" sz="2500" dirty="0">
                <a:cs typeface="B Yagut" panose="00000400000000000000" pitchFamily="2" charset="-78"/>
              </a:rPr>
              <a:t>در ﻧﺤﻮه ﻧﻤﺎﻳﺶ، روي ﻫﻤﻪ ﭘﻮﺷﻪ ﻫﺎ اﻋﻤﺎل ﻣﻲ ﺷﻮد</a:t>
            </a:r>
            <a:endParaRPr lang="fa-IR" sz="2500" dirty="0" smtClean="0">
              <a:cs typeface="B Yagut" panose="00000400000000000000" pitchFamily="2" charset="-78"/>
            </a:endParaRPr>
          </a:p>
          <a:p>
            <a:pPr marL="342900" indent="-342900" algn="r" rtl="1" hangingPunct="0">
              <a:buFont typeface="Arial" panose="020B0604020202020204" pitchFamily="34" charset="0"/>
              <a:buChar char="•"/>
            </a:pPr>
            <a:r>
              <a:rPr lang="ar-SA" sz="2500" dirty="0">
                <a:cs typeface="B Yagut" panose="00000400000000000000" pitchFamily="2" charset="-78"/>
              </a:rPr>
              <a:t>در ﺻﻮرت اﻧﺘﺨﺎب ﮔﺰﻳﻨﻪ </a:t>
            </a:r>
            <a:r>
              <a:rPr lang="en-US" sz="2500" dirty="0">
                <a:cs typeface="B Yagut" panose="00000400000000000000" pitchFamily="2" charset="-78"/>
              </a:rPr>
              <a:t>Reset Folders </a:t>
            </a:r>
            <a:r>
              <a:rPr lang="ar-SA" sz="2500" dirty="0" smtClean="0">
                <a:cs typeface="B Yagut" panose="00000400000000000000" pitchFamily="2" charset="-78"/>
              </a:rPr>
              <a:t>ﻫﻤﻪ </a:t>
            </a:r>
            <a:r>
              <a:rPr lang="ar-SA" sz="2500" dirty="0">
                <a:cs typeface="B Yagut" panose="00000400000000000000" pitchFamily="2" charset="-78"/>
              </a:rPr>
              <a:t>ﺗﻨﻈﻴﻤﺎت ﻧﺎدﻳﺪه ﮔﺮﻓﺘﻪ ﺷﺪه و ﺑﻪ ﺣﺎﻟﺖ ﻗﺒﻞ ﺑﺎزﮔﺮداﻧﺪه ﻣﻲ </a:t>
            </a:r>
            <a:r>
              <a:rPr lang="ar-SA" sz="2500" dirty="0" smtClean="0">
                <a:cs typeface="B Yagut" panose="00000400000000000000" pitchFamily="2" charset="-78"/>
              </a:rPr>
              <a:t>ﺷﻮﻧﺪ</a:t>
            </a:r>
            <a:r>
              <a:rPr lang="fa-IR" sz="2500" dirty="0" smtClean="0">
                <a:cs typeface="B Yagut" panose="00000400000000000000" pitchFamily="2" charset="-78"/>
              </a:rPr>
              <a:t> این</a:t>
            </a:r>
            <a:r>
              <a:rPr lang="ar-SA" sz="2500" dirty="0">
                <a:cs typeface="B Yagut" panose="00000400000000000000" pitchFamily="2" charset="-78"/>
              </a:rPr>
              <a:t>ﮔﺰﻳﻨﻪ ﻫﺎ در ﺻﻮرﺗﻲ ﻓﻌﺎل ﻫﺴﺘﻨﺪ ﻛﻪ از ﻃﺮﻳﻖ ﻳﻚ ﭘﻨﺠﺮه، وارد ﻛﺎدر ﻣﺤﺎوره اي </a:t>
            </a:r>
            <a:r>
              <a:rPr lang="en-US" sz="2500" dirty="0">
                <a:cs typeface="B Yagut" panose="00000400000000000000" pitchFamily="2" charset="-78"/>
              </a:rPr>
              <a:t>Folder Options </a:t>
            </a:r>
            <a:r>
              <a:rPr lang="fa-IR" sz="2500" dirty="0" smtClean="0">
                <a:cs typeface="B Yagut" panose="00000400000000000000" pitchFamily="2" charset="-78"/>
              </a:rPr>
              <a:t> </a:t>
            </a:r>
            <a:r>
              <a:rPr lang="ar-SA" sz="2500" dirty="0" smtClean="0">
                <a:cs typeface="B Yagut" panose="00000400000000000000" pitchFamily="2" charset="-78"/>
              </a:rPr>
              <a:t>ﺷﺪه ﺑﺎﺷﻴﺪ</a:t>
            </a:r>
            <a:r>
              <a:rPr lang="fa-IR" sz="2500" dirty="0" smtClean="0">
                <a:cs typeface="B Yagut" panose="00000400000000000000" pitchFamily="2" charset="-78"/>
              </a:rPr>
              <a:t>.</a:t>
            </a:r>
          </a:p>
          <a:p>
            <a:pPr marL="285750" indent="-285750" algn="r" rtl="1" hangingPunct="0">
              <a:buFont typeface="Wingdings" panose="05000000000000000000" pitchFamily="2" charset="2"/>
              <a:buChar char="§"/>
            </a:pPr>
            <a:r>
              <a:rPr lang="fa-IR" sz="2500" b="1" dirty="0" smtClean="0">
                <a:cs typeface="B Yagut" panose="00000400000000000000" pitchFamily="2" charset="-78"/>
              </a:rPr>
              <a:t>قسمت</a:t>
            </a:r>
            <a:r>
              <a:rPr lang="en-US" sz="2500" b="1" dirty="0" smtClean="0">
                <a:cs typeface="B Yagut" panose="00000400000000000000" pitchFamily="2" charset="-78"/>
              </a:rPr>
              <a:t> :Advanced Settings </a:t>
            </a:r>
            <a:r>
              <a:rPr lang="fa-IR" sz="2500" dirty="0" smtClean="0">
                <a:cs typeface="B Yagut" panose="00000400000000000000" pitchFamily="2" charset="-78"/>
              </a:rPr>
              <a:t>در</a:t>
            </a:r>
            <a:r>
              <a:rPr lang="ar-SA" sz="2500" dirty="0" smtClean="0">
                <a:cs typeface="B Yagut" panose="00000400000000000000" pitchFamily="2" charset="-78"/>
              </a:rPr>
              <a:t> </a:t>
            </a:r>
            <a:r>
              <a:rPr lang="ar-SA" sz="2500" dirty="0">
                <a:cs typeface="B Yagut" panose="00000400000000000000" pitchFamily="2" charset="-78"/>
              </a:rPr>
              <a:t>اﻳﻦ ﻗﺴﻤﺖ ﻣﻲ ﺗﻮاﻧﻴﺪ ﺗﻨﻈﻴﻤﺎت ﭘﻴﺸﺮﻓﺘﻪ ﻧﺤﻮه ﻧﻤﺎﻳﺶ ﻓﺎﻳﻞ ﻫﺎ و ﭘﻮﺷﻪ ﻫﺎ را </a:t>
            </a:r>
            <a:r>
              <a:rPr lang="ar-SA" sz="2500" dirty="0" smtClean="0">
                <a:cs typeface="B Yagut" panose="00000400000000000000" pitchFamily="2" charset="-78"/>
              </a:rPr>
              <a:t>ﺗﻌﻴﻴﻦ ﻛﻨﻴﺪ</a:t>
            </a:r>
            <a:r>
              <a:rPr lang="fa-IR" sz="2500" dirty="0" smtClean="0">
                <a:cs typeface="B Yagut" panose="00000400000000000000" pitchFamily="2" charset="-78"/>
              </a:rPr>
              <a:t>.</a:t>
            </a:r>
            <a:endParaRPr lang="fa-IR" sz="2500" dirty="0">
              <a:cs typeface="B Yagut" panose="00000400000000000000" pitchFamily="2" charset="-78"/>
            </a:endParaRPr>
          </a:p>
          <a:p>
            <a:pPr marL="285750" indent="-285750" algn="r" rtl="1" hangingPunct="0">
              <a:buFont typeface="Wingdings" panose="05000000000000000000" pitchFamily="2" charset="2"/>
              <a:buChar char="§"/>
            </a:pPr>
            <a:endParaRPr lang="fa-IR" dirty="0"/>
          </a:p>
          <a:p>
            <a:pPr marL="285750" indent="-285750" algn="r" rtl="1" hangingPunct="0">
              <a:buFont typeface="Wingdings" panose="05000000000000000000" pitchFamily="2" charset="2"/>
              <a:buChar char="§"/>
            </a:pPr>
            <a:endParaRPr lang="en-US" dirty="0"/>
          </a:p>
        </p:txBody>
      </p:sp>
      <p:sp>
        <p:nvSpPr>
          <p:cNvPr id="6" name="Rectangle 5"/>
          <p:cNvSpPr/>
          <p:nvPr/>
        </p:nvSpPr>
        <p:spPr>
          <a:xfrm>
            <a:off x="3352756" y="3244334"/>
            <a:ext cx="248786" cy="369332"/>
          </a:xfrm>
          <a:prstGeom prst="rect">
            <a:avLst/>
          </a:prstGeom>
        </p:spPr>
        <p:txBody>
          <a:bodyPr wrap="none">
            <a:spAutoFit/>
          </a:bodyPr>
          <a:lstStyle/>
          <a:p>
            <a:r>
              <a:rPr lang="ar-SA" dirty="0" smtClean="0"/>
              <a:t> </a:t>
            </a:r>
            <a:endParaRPr lang="en-US" dirty="0"/>
          </a:p>
        </p:txBody>
      </p:sp>
      <p:sp>
        <p:nvSpPr>
          <p:cNvPr id="3" name="Rectangle 2"/>
          <p:cNvSpPr/>
          <p:nvPr/>
        </p:nvSpPr>
        <p:spPr>
          <a:xfrm>
            <a:off x="6444208" y="705263"/>
            <a:ext cx="2290060" cy="477054"/>
          </a:xfrm>
          <a:prstGeom prst="rect">
            <a:avLst/>
          </a:prstGeom>
          <a:solidFill>
            <a:schemeClr val="bg1"/>
          </a:solidFill>
          <a:ln>
            <a:solidFill>
              <a:schemeClr val="bg1"/>
            </a:solidFill>
          </a:ln>
        </p:spPr>
        <p:txBody>
          <a:bodyPr wrap="square">
            <a:spAutoFit/>
          </a:bodyPr>
          <a:lstStyle/>
          <a:p>
            <a:pPr marL="342900" indent="-342900" algn="r" rtl="1">
              <a:buFont typeface="Wingdings" panose="05000000000000000000" pitchFamily="2" charset="2"/>
              <a:buChar char="§"/>
            </a:pPr>
            <a:r>
              <a:rPr lang="ar-SA" sz="2500" b="1" dirty="0">
                <a:cs typeface="B Yagut" panose="00000400000000000000" pitchFamily="2" charset="-78"/>
              </a:rPr>
              <a:t>ﺳﺮﺑﺮگ</a:t>
            </a:r>
            <a:r>
              <a:rPr lang="fa-IR" sz="2500" b="1" dirty="0">
                <a:cs typeface="B Yagut" panose="00000400000000000000" pitchFamily="2" charset="-78"/>
              </a:rPr>
              <a:t> </a:t>
            </a:r>
            <a:r>
              <a:rPr lang="en-US" sz="2500" b="1" dirty="0">
                <a:cs typeface="B Yagut" panose="00000400000000000000" pitchFamily="2" charset="-78"/>
              </a:rPr>
              <a:t>View</a:t>
            </a:r>
            <a:r>
              <a:rPr lang="fa-IR" sz="2500" b="1" dirty="0">
                <a:cs typeface="B Yagut" panose="00000400000000000000" pitchFamily="2" charset="-78"/>
              </a:rPr>
              <a:t> </a:t>
            </a:r>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8287039"/>
      </p:ext>
    </p:extLst>
  </p:cSld>
  <p:clrMapOvr>
    <a:masterClrMapping/>
  </p:clrMapOvr>
  <mc:AlternateContent xmlns:mc="http://schemas.openxmlformats.org/markup-compatibility/2006" xmlns:p14="http://schemas.microsoft.com/office/powerpoint/2010/main">
    <mc:Choice Requires="p14">
      <p:transition spd="slow" p14:dur="2000" advTm="18108"/>
    </mc:Choice>
    <mc:Fallback xmlns="">
      <p:transition spd="slow" advTm="18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611559" y="2228528"/>
            <a:ext cx="8227733"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Low" rtl="1" eaLnBrk="0" fontAlgn="base" hangingPunct="0">
              <a:spcBef>
                <a:spcPct val="0"/>
              </a:spcBef>
              <a:spcAft>
                <a:spcPct val="0"/>
              </a:spcAft>
              <a:tabLst>
                <a:tab pos="76200" algn="l"/>
              </a:tabLst>
            </a:pPr>
            <a:r>
              <a:rPr lang="fa-IR" sz="2400" b="1" dirty="0" smtClean="0">
                <a:latin typeface="Times New Roman" pitchFamily="18" charset="0"/>
                <a:cs typeface="B Yagut" pitchFamily="2" charset="-78"/>
              </a:rPr>
              <a:t>1- </a:t>
            </a:r>
            <a:r>
              <a:rPr lang="ar-SA" sz="2500" dirty="0" smtClean="0">
                <a:cs typeface="B Yagut" panose="00000400000000000000" pitchFamily="2" charset="-78"/>
              </a:rPr>
              <a:t>ﻛﺎر ﺑﺎ </a:t>
            </a:r>
            <a:r>
              <a:rPr lang="en-US" sz="2500" dirty="0" smtClean="0">
                <a:cs typeface="B Yagut" panose="00000400000000000000" pitchFamily="2" charset="-78"/>
              </a:rPr>
              <a:t>Control Panel </a:t>
            </a:r>
            <a:r>
              <a:rPr lang="ar-SA" sz="2500" dirty="0" smtClean="0">
                <a:cs typeface="B Yagut" panose="00000400000000000000" pitchFamily="2" charset="-78"/>
              </a:rPr>
              <a:t>و ﻋﻤﻠﻜﺮد ﺑﺮﻧﺎﻣﻪ ﻫﺎي آن را ﻳﺎد ﮔﺮﻓﺘﻪ ﺑﺎﺷﺪ.</a:t>
            </a:r>
            <a:r>
              <a:rPr lang="fa-IR" sz="2500" dirty="0" smtClean="0">
                <a:cs typeface="B Yagut" panose="00000400000000000000" pitchFamily="2" charset="-78"/>
              </a:rPr>
              <a:t> </a:t>
            </a:r>
          </a:p>
          <a:p>
            <a:pPr algn="justLow" rtl="1" eaLnBrk="0" fontAlgn="base" hangingPunct="0">
              <a:spcBef>
                <a:spcPct val="0"/>
              </a:spcBef>
              <a:spcAft>
                <a:spcPct val="0"/>
              </a:spcAft>
              <a:tabLst>
                <a:tab pos="76200" algn="l"/>
              </a:tabLst>
            </a:pPr>
            <a:r>
              <a:rPr lang="fa-IR" sz="2500" dirty="0" smtClean="0">
                <a:cs typeface="B Yagut" panose="00000400000000000000" pitchFamily="2" charset="-78"/>
              </a:rPr>
              <a:t>2-  </a:t>
            </a:r>
            <a:r>
              <a:rPr lang="ar-SA" sz="2500" dirty="0" smtClean="0">
                <a:cs typeface="B Yagut" panose="00000400000000000000" pitchFamily="2" charset="-78"/>
              </a:rPr>
              <a:t>ﺗﻮاﻧﺎﻳﻲ ﺗﻨﻈﻴﻢ ﺗﺎرﻳﺦ و ﺳﺎﻋﺖ ﺳﻴﺴﺘﻢ و ﻧﺼﺐ ﻓﻮﻧﺖ را داﺷﺘﻪ ﺑﺎﺷﺪ.</a:t>
            </a:r>
            <a:endParaRPr lang="fa-IR" sz="2500" dirty="0" smtClean="0">
              <a:cs typeface="B Yagut" panose="00000400000000000000" pitchFamily="2" charset="-78"/>
            </a:endParaRPr>
          </a:p>
          <a:p>
            <a:pPr algn="justLow" rtl="1" eaLnBrk="0" fontAlgn="base" hangingPunct="0">
              <a:spcBef>
                <a:spcPct val="0"/>
              </a:spcBef>
              <a:spcAft>
                <a:spcPct val="0"/>
              </a:spcAft>
              <a:tabLst>
                <a:tab pos="76200" algn="l"/>
              </a:tabLst>
            </a:pPr>
            <a:r>
              <a:rPr lang="fa-IR" sz="2500" dirty="0" smtClean="0">
                <a:cs typeface="B Yagut" panose="00000400000000000000" pitchFamily="2" charset="-78"/>
              </a:rPr>
              <a:t>3-  توانایی تنظیم دستگاههای صوتی و تنظیمات </a:t>
            </a:r>
            <a:r>
              <a:rPr lang="en-US" sz="2500" dirty="0" smtClean="0">
                <a:cs typeface="B Yagut" panose="00000400000000000000" pitchFamily="2" charset="-78"/>
              </a:rPr>
              <a:t>Folder Option </a:t>
            </a:r>
            <a:r>
              <a:rPr lang="fa-IR" sz="2500" dirty="0" smtClean="0">
                <a:cs typeface="B Yagut" panose="00000400000000000000" pitchFamily="2" charset="-78"/>
              </a:rPr>
              <a:t> داشته</a:t>
            </a:r>
          </a:p>
          <a:p>
            <a:pPr algn="justLow" rtl="1" eaLnBrk="0" fontAlgn="base" hangingPunct="0">
              <a:spcBef>
                <a:spcPct val="0"/>
              </a:spcBef>
              <a:spcAft>
                <a:spcPct val="0"/>
              </a:spcAft>
              <a:tabLst>
                <a:tab pos="76200" algn="l"/>
              </a:tabLst>
            </a:pPr>
            <a:r>
              <a:rPr lang="fa-IR" sz="2500" dirty="0">
                <a:cs typeface="B Yagut" panose="00000400000000000000" pitchFamily="2" charset="-78"/>
              </a:rPr>
              <a:t> </a:t>
            </a:r>
            <a:r>
              <a:rPr lang="fa-IR" sz="2500" dirty="0" smtClean="0">
                <a:cs typeface="B Yagut" panose="00000400000000000000" pitchFamily="2" charset="-78"/>
              </a:rPr>
              <a:t>    باشد.</a:t>
            </a:r>
          </a:p>
          <a:p>
            <a:pPr algn="justLow" rtl="1" eaLnBrk="0" fontAlgn="base" hangingPunct="0">
              <a:spcBef>
                <a:spcPct val="0"/>
              </a:spcBef>
              <a:spcAft>
                <a:spcPct val="0"/>
              </a:spcAft>
              <a:tabLst>
                <a:tab pos="76200" algn="l"/>
              </a:tabLst>
            </a:pPr>
            <a:r>
              <a:rPr lang="fa-IR" sz="2500" dirty="0" smtClean="0">
                <a:cs typeface="B Yagut" panose="00000400000000000000" pitchFamily="2" charset="-78"/>
              </a:rPr>
              <a:t>4-  </a:t>
            </a:r>
            <a:r>
              <a:rPr lang="ar-SA" sz="2500" dirty="0" smtClean="0">
                <a:cs typeface="B Yagut" panose="00000400000000000000" pitchFamily="2" charset="-78"/>
              </a:rPr>
              <a:t>ﺑﺘﻮاﻧﺪ ﻣﺎوس و ﺻﻔﺤﻪ ﻛﻠﻴﺪ را ﺗﻨﻈﻴﻢ ﻛﻨﺪ</a:t>
            </a:r>
            <a:r>
              <a:rPr lang="fa-IR" sz="2500" dirty="0" smtClean="0">
                <a:cs typeface="B Yagut" panose="00000400000000000000" pitchFamily="2" charset="-78"/>
              </a:rPr>
              <a:t>.</a:t>
            </a:r>
            <a:endParaRPr lang="fa-IR" sz="2500" b="1" dirty="0" smtClean="0">
              <a:cs typeface="B Yagut" panose="00000400000000000000" pitchFamily="2" charset="-78"/>
            </a:endParaRPr>
          </a:p>
          <a:p>
            <a:pPr lvl="0" algn="justLow" rtl="1" eaLnBrk="0" fontAlgn="base" hangingPunct="0">
              <a:spcBef>
                <a:spcPct val="0"/>
              </a:spcBef>
              <a:spcAft>
                <a:spcPct val="0"/>
              </a:spcAft>
              <a:tabLst>
                <a:tab pos="76200" algn="l"/>
              </a:tabLst>
            </a:pPr>
            <a:r>
              <a:rPr lang="fa-IR" sz="2500" dirty="0" smtClean="0">
                <a:cs typeface="B Yagut" panose="00000400000000000000" pitchFamily="2" charset="-78"/>
              </a:rPr>
              <a:t>5- </a:t>
            </a:r>
            <a:r>
              <a:rPr lang="ar-SA" sz="2500" dirty="0" smtClean="0">
                <a:cs typeface="B Yagut" panose="00000400000000000000" pitchFamily="2" charset="-78"/>
              </a:rPr>
              <a:t>ﻗﺎدر ﺑﻪ ﻧﺼﺐ ﭼﺎﭘﮕﺮ ﺑﺎﺷﺪ</a:t>
            </a:r>
            <a:r>
              <a:rPr lang="en-US" sz="2500" dirty="0" smtClean="0">
                <a:cs typeface="B Yagut" panose="00000400000000000000" pitchFamily="2" charset="-78"/>
              </a:rPr>
              <a:t>.</a:t>
            </a:r>
            <a:endParaRPr lang="fa-IR" sz="2500" b="1" dirty="0" smtClean="0">
              <a:latin typeface="Times New Roman" pitchFamily="18" charset="0"/>
              <a:ea typeface="Times New Roman" pitchFamily="18" charset="0"/>
              <a:cs typeface="B Yagut"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tab pos="76200" algn="l"/>
              </a:tabLst>
            </a:pPr>
            <a:endParaRPr lang="fa-IR" sz="2400" dirty="0" smtClean="0">
              <a:latin typeface="Times New Roman" pitchFamily="18" charset="0"/>
              <a:ea typeface="Times New Roman" pitchFamily="18" charset="0"/>
              <a:cs typeface="B Yagut"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tab pos="76200" algn="l"/>
              </a:tabLst>
            </a:pPr>
            <a:endParaRPr kumimoji="0" lang="fa-IR" sz="1200" b="1" i="0" u="none" strike="noStrike" cap="none" normalizeH="0" baseline="0" dirty="0" smtClean="0">
              <a:ln>
                <a:noFill/>
              </a:ln>
              <a:solidFill>
                <a:srgbClr val="009EC7"/>
              </a:solidFill>
              <a:effectLst/>
              <a:latin typeface="Times New Roman" pitchFamily="18" charset="0"/>
              <a:ea typeface="Times New Roman" pitchFamily="18" charset="0"/>
              <a:cs typeface="Arial" pitchFamily="34" charset="0"/>
            </a:endParaRPr>
          </a:p>
        </p:txBody>
      </p:sp>
      <p:sp>
        <p:nvSpPr>
          <p:cNvPr id="3" name="Rectangle 2"/>
          <p:cNvSpPr/>
          <p:nvPr/>
        </p:nvSpPr>
        <p:spPr>
          <a:xfrm>
            <a:off x="827584" y="620688"/>
            <a:ext cx="7795685" cy="716733"/>
          </a:xfrm>
          <a:prstGeom prst="rect">
            <a:avLst/>
          </a:prstGeom>
          <a:solidFill>
            <a:srgbClr val="22F271">
              <a:alpha val="4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pPr algn="ctr">
              <a:spcBef>
                <a:spcPct val="0"/>
              </a:spcBef>
            </a:pPr>
            <a:r>
              <a:rPr lang="fa-IR" sz="3600" dirty="0">
                <a:solidFill>
                  <a:schemeClr val="tx1"/>
                </a:solidFill>
                <a:latin typeface="+mj-lt"/>
                <a:ea typeface="+mj-ea"/>
                <a:cs typeface="B Yagut" panose="00000400000000000000" pitchFamily="2" charset="-78"/>
              </a:rPr>
              <a:t>اهداف آموزشی </a:t>
            </a:r>
          </a:p>
        </p:txBody>
      </p:sp>
      <p:sp>
        <p:nvSpPr>
          <p:cNvPr id="4" name="Rectangle 3"/>
          <p:cNvSpPr/>
          <p:nvPr/>
        </p:nvSpPr>
        <p:spPr>
          <a:xfrm>
            <a:off x="900401" y="1703445"/>
            <a:ext cx="7650050"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rtl="1"/>
            <a:r>
              <a:rPr lang="en-US" sz="2400" b="1" dirty="0">
                <a:cs typeface="B Yagut" panose="00000400000000000000" pitchFamily="2" charset="-78"/>
              </a:rPr>
              <a:t> </a:t>
            </a:r>
            <a:r>
              <a:rPr lang="fa-IR" sz="2400" b="1" dirty="0">
                <a:solidFill>
                  <a:prstClr val="black"/>
                </a:solidFill>
              </a:rPr>
              <a:t>انتظار می رود فراگیر </a:t>
            </a:r>
            <a:r>
              <a:rPr lang="ar-SA" sz="2400" b="1" dirty="0">
                <a:solidFill>
                  <a:prstClr val="black"/>
                </a:solidFill>
              </a:rPr>
              <a:t>ﭘﺲ از ﻣﻄﺎﻟﻌﻪ اﻳﻦ ﻓﺼﻞ</a:t>
            </a:r>
            <a:r>
              <a:rPr lang="fa-IR" sz="2400" b="1" dirty="0">
                <a:solidFill>
                  <a:prstClr val="black"/>
                </a:solidFill>
              </a:rPr>
              <a:t> بتواند</a:t>
            </a:r>
            <a:r>
              <a:rPr lang="ar-SA" sz="2400" b="1" dirty="0" smtClean="0">
                <a:solidFill>
                  <a:prstClr val="black"/>
                </a:solidFill>
              </a:rPr>
              <a:t>:</a:t>
            </a:r>
            <a:endParaRPr lang="en-US" sz="2400" b="1" dirty="0">
              <a:solidFill>
                <a:prstClr val="black"/>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11315745"/>
      </p:ext>
    </p:extLst>
  </p:cSld>
  <p:clrMapOvr>
    <a:masterClrMapping/>
  </p:clrMapOvr>
  <mc:AlternateContent xmlns:mc="http://schemas.openxmlformats.org/markup-compatibility/2006" xmlns:p14="http://schemas.microsoft.com/office/powerpoint/2010/main">
    <mc:Choice Requires="p14">
      <p:transition spd="slow" p14:dur="2000" advTm="46063"/>
    </mc:Choice>
    <mc:Fallback xmlns="">
      <p:transition spd="slow" advTm="46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5286" t="1530" r="3078"/>
          <a:stretch/>
        </p:blipFill>
        <p:spPr>
          <a:xfrm>
            <a:off x="1835696" y="620688"/>
            <a:ext cx="5536702" cy="5230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3262436" y="6050059"/>
            <a:ext cx="2683222" cy="338554"/>
          </a:xfrm>
          <a:prstGeom prst="rect">
            <a:avLst/>
          </a:prstGeom>
        </p:spPr>
        <p:txBody>
          <a:bodyPr wrap="square">
            <a:spAutoFit/>
          </a:bodyPr>
          <a:lstStyle/>
          <a:p>
            <a:pPr algn="r" rtl="1"/>
            <a:r>
              <a:rPr lang="ar-SA" sz="1600" b="1" dirty="0" smtClean="0">
                <a:cs typeface="B Yagut" panose="00000400000000000000" pitchFamily="2" charset="-78"/>
              </a:rPr>
              <a:t>ﺷﻜﻞ ‏</a:t>
            </a:r>
            <a:r>
              <a:rPr lang="fa-IR" sz="1600" b="1" dirty="0" smtClean="0">
                <a:cs typeface="B Yagut" panose="00000400000000000000" pitchFamily="2" charset="-78"/>
              </a:rPr>
              <a:t>5-24- سربرگ </a:t>
            </a:r>
            <a:r>
              <a:rPr lang="en-US" sz="1600" b="1" dirty="0" smtClean="0">
                <a:cs typeface="B Yagut" panose="00000400000000000000" pitchFamily="2" charset="-78"/>
              </a:rPr>
              <a:t>view</a:t>
            </a:r>
            <a:endParaRPr lang="en-AU" sz="1600" b="1" dirty="0">
              <a:cs typeface="B Yagut" panose="00000400000000000000" pitchFamily="2" charset="-78"/>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17889580"/>
      </p:ext>
    </p:extLst>
  </p:cSld>
  <p:clrMapOvr>
    <a:masterClrMapping/>
  </p:clrMapOvr>
  <mc:AlternateContent xmlns:mc="http://schemas.openxmlformats.org/markup-compatibility/2006" xmlns:p14="http://schemas.microsoft.com/office/powerpoint/2010/main">
    <mc:Choice Requires="p14">
      <p:transition spd="slow" p14:dur="2000" advTm="41038"/>
    </mc:Choice>
    <mc:Fallback xmlns="">
      <p:transition spd="slow" advTm="41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61564910"/>
              </p:ext>
            </p:extLst>
          </p:nvPr>
        </p:nvGraphicFramePr>
        <p:xfrm>
          <a:off x="395536" y="1052736"/>
          <a:ext cx="8208912" cy="5124727"/>
        </p:xfrm>
        <a:graphic>
          <a:graphicData uri="http://schemas.openxmlformats.org/drawingml/2006/table">
            <a:tbl>
              <a:tblPr firstRow="1" bandRow="1">
                <a:tableStyleId>{FABFCF23-3B69-468F-B69F-88F6DE6A72F2}</a:tableStyleId>
              </a:tblPr>
              <a:tblGrid>
                <a:gridCol w="5904656">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455566">
                <a:tc>
                  <a:txBody>
                    <a:bodyPr/>
                    <a:lstStyle/>
                    <a:p>
                      <a:pPr algn="ctr"/>
                      <a:r>
                        <a:rPr lang="fa-IR" dirty="0" smtClean="0"/>
                        <a:t>گزینه</a:t>
                      </a:r>
                      <a:endParaRPr lang="en-US" dirty="0"/>
                    </a:p>
                  </a:txBody>
                  <a:tcPr/>
                </a:tc>
                <a:tc>
                  <a:txBody>
                    <a:bodyPr/>
                    <a:lstStyle/>
                    <a:p>
                      <a:pPr algn="ctr"/>
                      <a:r>
                        <a:rPr lang="fa-IR" dirty="0" smtClean="0"/>
                        <a:t>توضیحات</a:t>
                      </a:r>
                      <a:r>
                        <a:rPr lang="fa-IR" baseline="0" dirty="0" smtClean="0"/>
                        <a:t> </a:t>
                      </a:r>
                      <a:endParaRPr lang="en-US" dirty="0"/>
                    </a:p>
                  </a:txBody>
                  <a:tcPr/>
                </a:tc>
                <a:extLst>
                  <a:ext uri="{0D108BD9-81ED-4DB2-BD59-A6C34878D82A}">
                    <a16:rowId xmlns:a16="http://schemas.microsoft.com/office/drawing/2014/main" val="10000"/>
                  </a:ext>
                </a:extLst>
              </a:tr>
              <a:tr h="840578">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800" b="1" dirty="0" smtClean="0"/>
                        <a:t>ﺑﻪ ﻃﻮر ﭘﻴﺶ ﻓﺮ</a:t>
                      </a:r>
                      <a:r>
                        <a:rPr lang="fa-IR" sz="1800" b="1" dirty="0" smtClean="0"/>
                        <a:t>ض</a:t>
                      </a:r>
                      <a:r>
                        <a:rPr lang="ar-SA" sz="1800" b="1" dirty="0" smtClean="0"/>
                        <a:t> در ﻛﺎوﺷﮕﺮ وﻳﻨﺪوز ﻛﻨﺎر ﻫﺮ ﻓﺎﻳﻞ ﻳﺎ ﭘﻮﺷ</a:t>
                      </a:r>
                      <a:r>
                        <a:rPr lang="fa-IR" sz="1800" b="1" dirty="0" smtClean="0"/>
                        <a:t>ه </a:t>
                      </a:r>
                      <a:r>
                        <a:rPr lang="ar-SA" sz="1800" b="1" dirty="0" smtClean="0"/>
                        <a:t>ﻳﻚ ﺗﺼﻮﻳﺮ ﻛﻮﭼﻚ </a:t>
                      </a:r>
                      <a:r>
                        <a:rPr lang="en-US" sz="1800" b="1" dirty="0" smtClean="0"/>
                        <a:t>(Thumbnail)</a:t>
                      </a:r>
                      <a:r>
                        <a:rPr lang="ar-SA" sz="1800" b="1" dirty="0" smtClean="0"/>
                        <a:t> ﻛﻪ ﻧﺸﺎن دﻫﻨﺪه ﻣﺤﺘﻮاي آن ﻓﺎﻳﻞ ﻳﺎ ﭘﻮﺷﻪ اﺳﺖ ﻧﻤﺎﻳﺶ داده ﻣﻲ ﺷﻮد. ﺑﺎ اﻧﺘﺨﺎب اﻳﻦ ﮔﺰﻳﻨﻪ، ﺑﻪ ﺟﺎي ﻧﻤﺎﻳﺶ ﺗﺼﻮﻳﺮ، ﻓﻘﻂ ﻳﻚ آﻳﻜﻦ ﻧﺸﺎن داده ﻣﻲ ﺷﻮد.</a:t>
                      </a:r>
                      <a:endParaRPr lang="en-US" b="1"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800" b="1" dirty="0" smtClean="0"/>
                        <a:t>Always show icons, never   thumbnails</a:t>
                      </a:r>
                      <a:r>
                        <a:rPr lang="fa-IR" sz="1800" b="1" dirty="0" smtClean="0"/>
                        <a:t> </a:t>
                      </a:r>
                      <a:endParaRPr lang="en-US" b="1"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en-US" sz="1800" b="1" dirty="0" smtClean="0"/>
                        <a:t> </a:t>
                      </a:r>
                      <a:endParaRPr lang="en-US" b="1" dirty="0">
                        <a:cs typeface="B Yagut" panose="00000400000000000000" pitchFamily="2" charset="-78"/>
                      </a:endParaRPr>
                    </a:p>
                  </a:txBody>
                  <a:tcPr/>
                </a:tc>
                <a:extLst>
                  <a:ext uri="{0D108BD9-81ED-4DB2-BD59-A6C34878D82A}">
                    <a16:rowId xmlns:a16="http://schemas.microsoft.com/office/drawing/2014/main" val="10001"/>
                  </a:ext>
                </a:extLst>
              </a:tr>
              <a:tr h="658462">
                <a:tc>
                  <a:txBody>
                    <a:bodyPr/>
                    <a:lstStyle/>
                    <a:p>
                      <a:pPr algn="r" rtl="1"/>
                      <a:r>
                        <a:rPr lang="fa-IR" sz="1800" b="1" dirty="0" smtClean="0"/>
                        <a:t>ﺑﻪ ﻃﻮر ﭘﻴﺶ ﻓﺮض در ﭘﻨﺠﺮه ﻫﺎ ﻧﻮار ﻣﻨﻮ ﻣﺨﻔﻲ اﺳﺖ. ﺑﺎ اﻧﺘﺨﺎب اﻳﻦ ﮔﺰﻳﻨﻪ، ﻧﻮار ﻣﻨﻮ در ﺑﺎﻻي ﻧﻮار اﺑﺰار ﭘﻨﺠﺮه ﻫﺎ ﻣﺸﺎﻫﺪه </a:t>
                      </a:r>
                      <a:r>
                        <a:rPr lang="en-US" sz="1800" b="1" dirty="0" smtClean="0"/>
                        <a:t> </a:t>
                      </a:r>
                      <a:r>
                        <a:rPr lang="fa-IR" sz="1800" b="1" dirty="0" smtClean="0"/>
                        <a:t>ﻣﻲ ﺷﻮد.</a:t>
                      </a:r>
                      <a:endParaRPr lang="en-US" b="1" dirty="0">
                        <a:cs typeface="B Yagut" panose="00000400000000000000" pitchFamily="2" charset="-78"/>
                      </a:endParaRPr>
                    </a:p>
                  </a:txBody>
                  <a:tcPr/>
                </a:tc>
                <a:tc>
                  <a:txBody>
                    <a:bodyPr/>
                    <a:lstStyle/>
                    <a:p>
                      <a:r>
                        <a:rPr lang="en-US" sz="1800" b="1" dirty="0" smtClean="0"/>
                        <a:t>Always show menus </a:t>
                      </a:r>
                      <a:endParaRPr lang="en-US" b="1" dirty="0"/>
                    </a:p>
                  </a:txBody>
                  <a:tcPr/>
                </a:tc>
                <a:extLst>
                  <a:ext uri="{0D108BD9-81ED-4DB2-BD59-A6C34878D82A}">
                    <a16:rowId xmlns:a16="http://schemas.microsoft.com/office/drawing/2014/main" val="10002"/>
                  </a:ext>
                </a:extLst>
              </a:tr>
              <a:tr h="658462">
                <a:tc>
                  <a:txBody>
                    <a:bodyPr/>
                    <a:lstStyle/>
                    <a:p>
                      <a:pPr algn="r" rtl="1"/>
                      <a:r>
                        <a:rPr lang="fa-IR" sz="1800" b="1" dirty="0" smtClean="0"/>
                        <a:t>ﺑﺎ اﻧﺘﺨﺎب اﻳﻦ ﮔﺰﻳﻨﻪ، آﻳﻜﻦ ﻛﻮﭼﻚ ﺑﺮﻧﺎﻣﻪ ﻣﺮﺑﻮط ﺑﻪ ﻓﺎﻳﻞ را در ﻛﻨﺎر ﺗﺼﻮﻳﺮ ﻛﻮﭼﻚ ﻧﺸﺎن ﻣﻲ دﻫﺪ.</a:t>
                      </a:r>
                      <a:endParaRPr lang="fa-IR" sz="1800" b="1" dirty="0">
                        <a:cs typeface="B Yagut" panose="00000400000000000000" pitchFamily="2" charset="-78"/>
                      </a:endParaRPr>
                    </a:p>
                  </a:txBody>
                  <a:tcPr/>
                </a:tc>
                <a:tc>
                  <a:txBody>
                    <a:bodyPr/>
                    <a:lstStyle/>
                    <a:p>
                      <a:r>
                        <a:rPr lang="en-US" sz="1800" b="1" dirty="0" smtClean="0"/>
                        <a:t>Display file icon on thumbnails </a:t>
                      </a:r>
                      <a:endParaRPr lang="en-US" b="1" dirty="0"/>
                    </a:p>
                  </a:txBody>
                  <a:tcPr/>
                </a:tc>
                <a:extLst>
                  <a:ext uri="{0D108BD9-81ED-4DB2-BD59-A6C34878D82A}">
                    <a16:rowId xmlns:a16="http://schemas.microsoft.com/office/drawing/2014/main" val="10003"/>
                  </a:ext>
                </a:extLst>
              </a:tr>
              <a:tr h="658462">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dirty="0" smtClean="0"/>
                        <a:t>ﺑﺎ اﻧﺘﺨﺎب اﻳﻦ ﮔﺰﻳﻨﻪ، ﻣﺴﻴﺮ ﻛﺎﻣﻞ ﭘﻮﺷﻪ ﺟﺎري در ﻧﻮار ﻋﻨﻮان ﭘﻨﺠﺮه ﻧﺸﺎن داده ﻣﻲ ﺷﻮد (در اﻟﮕﻮي ﻧﻤﺎﻳﺸﻲ ﻛﻼﺳﻴﻚ).</a:t>
                      </a:r>
                      <a:endParaRPr lang="en-US" b="1" dirty="0">
                        <a:cs typeface="B Yagut" panose="00000400000000000000" pitchFamily="2" charset="-78"/>
                      </a:endParaRPr>
                    </a:p>
                  </a:txBody>
                  <a:tcPr/>
                </a:tc>
                <a:tc>
                  <a:txBody>
                    <a:bodyPr/>
                    <a:lstStyle/>
                    <a:p>
                      <a:r>
                        <a:rPr lang="en-US" sz="1800" b="1" dirty="0" smtClean="0"/>
                        <a:t>Display the full path in the title bar</a:t>
                      </a:r>
                      <a:r>
                        <a:rPr lang="fa-IR" sz="1800" b="1" dirty="0" smtClean="0"/>
                        <a:t> </a:t>
                      </a:r>
                      <a:endParaRPr lang="en-US" b="1" dirty="0"/>
                    </a:p>
                  </a:txBody>
                  <a:tcPr/>
                </a:tc>
                <a:extLst>
                  <a:ext uri="{0D108BD9-81ED-4DB2-BD59-A6C34878D82A}">
                    <a16:rowId xmlns:a16="http://schemas.microsoft.com/office/drawing/2014/main" val="10004"/>
                  </a:ext>
                </a:extLst>
              </a:tr>
              <a:tr h="1505055">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dirty="0" smtClean="0"/>
                        <a:t>ﺑﺎ ﻧﮕﻪ داﺷﺘﻦ اﺷﺎره ﮔﺮ ﻣﺎوس روي ﻳﻚ ﭘﻮﺷﻪ،ﻛﺎدر ﻛﻮﭼﻜﻲ ﺑﺎز ﻣﻲ ﺷﻮد ﻛﻪ اﻃﻼﻋﺎت ﻣﺨﺘﺼﺮي درﺑﺎره آن ﭘﻮﺷﻪ را ﻧﺸﺎن ﻣﻲ دﻫﺪ ﻛﻪ ﺑﻪ آن </a:t>
                      </a:r>
                      <a:r>
                        <a:rPr lang="en-US" sz="1800" b="1" dirty="0" smtClean="0"/>
                        <a:t>Tip</a:t>
                      </a:r>
                      <a:r>
                        <a:rPr lang="fa-IR" sz="1800" b="1" dirty="0" smtClean="0"/>
                        <a:t>ﮔﻔﺘﻪ ﻣﻲ ﺷﻮد. ﺑﺎ اﻧﺘﺨﺎب اﻳﻦ ﮔﺰﻳﻨﻪ، اﻧﺪازه ﭘﻮﺷﻪ در</a:t>
                      </a:r>
                      <a:r>
                        <a:rPr lang="en-US" sz="1800" b="1" dirty="0" smtClean="0"/>
                        <a:t>Tip</a:t>
                      </a:r>
                      <a:r>
                        <a:rPr lang="fa-IR" sz="1800" b="1" dirty="0" smtClean="0"/>
                        <a:t> ﻧﺸﺎن داده ﻣﻲ ﺷﻮد.</a:t>
                      </a:r>
                    </a:p>
                  </a:txBody>
                  <a:tcPr/>
                </a:tc>
                <a:tc>
                  <a:txBody>
                    <a:bodyPr/>
                    <a:lstStyle/>
                    <a:p>
                      <a:r>
                        <a:rPr lang="en-US" sz="1800" b="1" dirty="0" smtClean="0"/>
                        <a:t>Display file size Information in the folder Tips </a:t>
                      </a:r>
                      <a:endParaRPr lang="en-US" b="1" dirty="0"/>
                    </a:p>
                  </a:txBody>
                  <a:tcPr/>
                </a:tc>
                <a:extLst>
                  <a:ext uri="{0D108BD9-81ED-4DB2-BD59-A6C34878D82A}">
                    <a16:rowId xmlns:a16="http://schemas.microsoft.com/office/drawing/2014/main" val="10005"/>
                  </a:ext>
                </a:extLst>
              </a:tr>
            </a:tbl>
          </a:graphicData>
        </a:graphic>
      </p:graphicFrame>
      <p:sp>
        <p:nvSpPr>
          <p:cNvPr id="3" name="Rectangle 2"/>
          <p:cNvSpPr/>
          <p:nvPr/>
        </p:nvSpPr>
        <p:spPr>
          <a:xfrm>
            <a:off x="1835696" y="591071"/>
            <a:ext cx="5783378" cy="461665"/>
          </a:xfrm>
          <a:prstGeom prst="rect">
            <a:avLst/>
          </a:prstGeom>
          <a:solidFill>
            <a:srgbClr val="FFCC66"/>
          </a:solidFill>
          <a:ln>
            <a:solidFill>
              <a:srgbClr val="002060"/>
            </a:solidFill>
          </a:ln>
        </p:spPr>
        <p:txBody>
          <a:bodyPr wrap="none">
            <a:spAutoFit/>
          </a:bodyPr>
          <a:lstStyle/>
          <a:p>
            <a:pPr algn="ctr" rtl="1"/>
            <a:r>
              <a:rPr lang="fa-IR" sz="2400" b="1" dirty="0">
                <a:solidFill>
                  <a:schemeClr val="tx1"/>
                </a:solidFill>
                <a:cs typeface="B Yagut" panose="00000400000000000000" pitchFamily="2" charset="-78"/>
              </a:rPr>
              <a:t>جدول </a:t>
            </a:r>
            <a:r>
              <a:rPr lang="fa-IR" sz="2400" b="1" dirty="0" smtClean="0">
                <a:solidFill>
                  <a:schemeClr val="tx1"/>
                </a:solidFill>
                <a:cs typeface="B Yagut" panose="00000400000000000000" pitchFamily="2" charset="-78"/>
              </a:rPr>
              <a:t>5- 2- </a:t>
            </a:r>
            <a:r>
              <a:rPr lang="en-US" sz="2400" b="1" dirty="0">
                <a:solidFill>
                  <a:schemeClr val="tx1"/>
                </a:solidFill>
                <a:cs typeface="B Yagut" panose="00000400000000000000" pitchFamily="2" charset="-78"/>
              </a:rPr>
              <a:t>Advanced Settings</a:t>
            </a:r>
            <a:r>
              <a:rPr lang="fa-IR" sz="2400" b="1" dirty="0">
                <a:solidFill>
                  <a:schemeClr val="tx1"/>
                </a:solidFill>
                <a:cs typeface="B Yagut" panose="00000400000000000000" pitchFamily="2" charset="-78"/>
              </a:rPr>
              <a:t> فایلها و پوشه ها</a:t>
            </a:r>
            <a:endParaRPr lang="en-US" sz="2400" b="1" dirty="0">
              <a:solidFill>
                <a:schemeClr val="tx1"/>
              </a:solidFill>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1370587"/>
      </p:ext>
    </p:extLst>
  </p:cSld>
  <p:clrMapOvr>
    <a:masterClrMapping/>
  </p:clrMapOvr>
  <mc:AlternateContent xmlns:mc="http://schemas.openxmlformats.org/markup-compatibility/2006" xmlns:p14="http://schemas.microsoft.com/office/powerpoint/2010/main">
    <mc:Choice Requires="p14">
      <p:transition spd="slow" p14:dur="2000" advTm="12112"/>
    </mc:Choice>
    <mc:Fallback xmlns="">
      <p:transition spd="slow" advTm="12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05878226"/>
              </p:ext>
            </p:extLst>
          </p:nvPr>
        </p:nvGraphicFramePr>
        <p:xfrm>
          <a:off x="323528" y="764704"/>
          <a:ext cx="8208912" cy="5400040"/>
        </p:xfrm>
        <a:graphic>
          <a:graphicData uri="http://schemas.openxmlformats.org/drawingml/2006/table">
            <a:tbl>
              <a:tblPr firstRow="1" bandRow="1">
                <a:tableStyleId>{FABFCF23-3B69-468F-B69F-88F6DE6A72F2}</a:tableStyleId>
              </a:tblPr>
              <a:tblGrid>
                <a:gridCol w="5328592">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10000"/>
                  </a:ext>
                </a:extLst>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dirty="0" smtClean="0"/>
                        <a:t>ﺑﺎ اﻧﺘﺨﺎب اﻳﻦ ﮔﺰﻳﻨﻪ، ﻓﺎﻳﻞ ﻫﺎ، ﭘﻮﺷﻪ ﻫﺎ و دراﻳﻮﻫﺎي ﻣﺨﻔﻲ ﻧﻤﺎﻳﺶ داده ﻧﻤﻲ ﺷﻮﻧﺪ.</a:t>
                      </a:r>
                      <a:endParaRPr lang="en-US" b="1" dirty="0">
                        <a:cs typeface="B Yagut" panose="00000400000000000000" pitchFamily="2" charset="-78"/>
                      </a:endParaRPr>
                    </a:p>
                  </a:txBody>
                  <a:tcPr/>
                </a:tc>
                <a:tc>
                  <a:txBody>
                    <a:bodyPr/>
                    <a:lstStyle/>
                    <a:p>
                      <a:r>
                        <a:rPr lang="en-US" sz="1800" b="1" dirty="0" smtClean="0"/>
                        <a:t>Don’t show hidden files, folders, and drives</a:t>
                      </a:r>
                      <a:r>
                        <a:rPr lang="fa-IR" sz="1800" b="1" dirty="0" smtClean="0"/>
                        <a:t>:</a:t>
                      </a:r>
                      <a:endParaRPr lang="en-US" b="1" dirty="0"/>
                    </a:p>
                  </a:txBody>
                  <a:tcPr/>
                </a:tc>
                <a:extLst>
                  <a:ext uri="{0D108BD9-81ED-4DB2-BD59-A6C34878D82A}">
                    <a16:rowId xmlns:a16="http://schemas.microsoft.com/office/drawing/2014/main" val="10001"/>
                  </a:ext>
                </a:extLst>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dirty="0" smtClean="0"/>
                        <a:t>اﻧﺘﺨﺎب اﻳﻦ ﮔﺰﻳﻨﻪ، ﺑﺎﻋﺚ ﻧﻤﺎﻳﺶ ﻓﺎﻳﻞ ﻫﺎ، ﭘﻮﺷﻪ ﻫﺎ و دراﻳﻮﻫﺎي  ﻣﺨﻔﻲ ﻣﻲ ﺷﻮﻧﺪ.</a:t>
                      </a:r>
                      <a:endParaRPr lang="en-US" b="1" dirty="0">
                        <a:cs typeface="B Yagut" panose="00000400000000000000" pitchFamily="2" charset="-78"/>
                      </a:endParaRPr>
                    </a:p>
                  </a:txBody>
                  <a:tcPr/>
                </a:tc>
                <a:tc>
                  <a:txBody>
                    <a:bodyPr/>
                    <a:lstStyle/>
                    <a:p>
                      <a:r>
                        <a:rPr lang="en-US" sz="1800" b="1" dirty="0" smtClean="0"/>
                        <a:t>show hidden files, folders, and drives </a:t>
                      </a:r>
                      <a:endParaRPr lang="en-US" b="1" dirty="0"/>
                    </a:p>
                  </a:txBody>
                  <a:tcPr/>
                </a:tc>
                <a:extLst>
                  <a:ext uri="{0D108BD9-81ED-4DB2-BD59-A6C34878D82A}">
                    <a16:rowId xmlns:a16="http://schemas.microsoft.com/office/drawing/2014/main" val="10002"/>
                  </a:ext>
                </a:extLst>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dirty="0" smtClean="0"/>
                        <a:t>اﻳﻦ ﮔﺰﻳﻨﻪ، دراﻳﻮﻫﺎي ﺧﺎﻟﻲ را در ﭘﻨﺠﺮه </a:t>
                      </a:r>
                      <a:r>
                        <a:rPr lang="en-US" sz="1800" b="1" dirty="0" smtClean="0"/>
                        <a:t>Computer</a:t>
                      </a:r>
                      <a:r>
                        <a:rPr lang="fa-IR" sz="1800" b="1" dirty="0" smtClean="0"/>
                        <a:t> ﻣﺨﻔﻲ ﻣﻲ ﻛﻨﺪ.</a:t>
                      </a:r>
                      <a:endParaRPr lang="fa-IR" sz="1800" b="1" dirty="0">
                        <a:cs typeface="B Yagut" panose="00000400000000000000" pitchFamily="2" charset="-78"/>
                      </a:endParaRPr>
                    </a:p>
                  </a:txBody>
                  <a:tcPr/>
                </a:tc>
                <a:tc>
                  <a:txBody>
                    <a:bodyPr/>
                    <a:lstStyle/>
                    <a:p>
                      <a:r>
                        <a:rPr lang="en-US" sz="1800" b="1" dirty="0" smtClean="0"/>
                        <a:t>Hide empty drives in the computer folder</a:t>
                      </a:r>
                      <a:endParaRPr lang="en-US" b="1" dirty="0"/>
                    </a:p>
                  </a:txBody>
                  <a:tcPr/>
                </a:tc>
                <a:extLst>
                  <a:ext uri="{0D108BD9-81ED-4DB2-BD59-A6C34878D82A}">
                    <a16:rowId xmlns:a16="http://schemas.microsoft.com/office/drawing/2014/main" val="10003"/>
                  </a:ext>
                </a:extLst>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dirty="0" smtClean="0"/>
                        <a:t>ﺑﺎ اﻧﺘﺨﺎب اﻳﻦ ﮔﺰﻳﻨﻪ، ﭘﺴﻮﻧﺪ ﻓﺎﻳﻞ ﻫﺎي ﺷﻨﺎﺧﺘﻪ ﺷﺪه در وﻳﻨﺪوز ﻧﻤﺎﻳﺶ داده ﻧﻤﻲ ﺷﻮﻧﺪ (در ﺻﻮرﺗﻲ ﻛﻪ ﺗﻤﺎﻳﻞ دارﻳﺪ ﭘﺴﻮﻧﺪ ﻓﺎﻳﻞ ﻫﺎ را ﻣﺸﺎﻫﺪه ﻛﻨﻴﺪ، اﻳﻦ ﮔﺰﻳﻨﻪ را از ﺣﺎﻟﺖ اﻧﺘﺨﺎب ﺧﺎرج ﻛﻨﻴﺪ).</a:t>
                      </a:r>
                      <a:endParaRPr lang="en-US" b="1" dirty="0">
                        <a:cs typeface="B Yagut" panose="00000400000000000000" pitchFamily="2" charset="-78"/>
                      </a:endParaRPr>
                    </a:p>
                  </a:txBody>
                  <a:tcPr/>
                </a:tc>
                <a:tc>
                  <a:txBody>
                    <a:bodyPr/>
                    <a:lstStyle/>
                    <a:p>
                      <a:r>
                        <a:rPr lang="en-US" sz="1800" b="1" dirty="0" smtClean="0"/>
                        <a:t>Hide extension for known file type</a:t>
                      </a:r>
                      <a:endParaRPr lang="en-US" b="1" dirty="0"/>
                    </a:p>
                  </a:txBody>
                  <a:tcPr/>
                </a:tc>
                <a:extLst>
                  <a:ext uri="{0D108BD9-81ED-4DB2-BD59-A6C34878D82A}">
                    <a16:rowId xmlns:a16="http://schemas.microsoft.com/office/drawing/2014/main" val="10004"/>
                  </a:ext>
                </a:extLst>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dirty="0" smtClean="0"/>
                        <a:t>ﺑﺎ اﻧﺘﺨﺎب اﻳﻦ ﮔﺰﻳﻨﻪ، ﻓﺎﻳﻞ ﻫﺎي ﺳﻴﺴﺘﻤﻲ ﻣﺨﻔﻲ ﻣﻲ ﺷﻮﻧﺪ (ﺗﻮﺻﻴﻪ ﺷﺪه اﻳﻦ ﮔﺰﻳﻨﻪ اﻧﺘﺨﺎب ﺷﻮد).</a:t>
                      </a:r>
                      <a:endParaRPr lang="en-US" b="1" dirty="0">
                        <a:cs typeface="B Yagut" panose="00000400000000000000" pitchFamily="2" charset="-78"/>
                      </a:endParaRPr>
                    </a:p>
                  </a:txBody>
                  <a:tcPr/>
                </a:tc>
                <a:tc>
                  <a:txBody>
                    <a:bodyPr/>
                    <a:lstStyle/>
                    <a:p>
                      <a:r>
                        <a:rPr lang="en-US" sz="1800" b="1" dirty="0" smtClean="0"/>
                        <a:t>Hide protected operating system files (Recommended</a:t>
                      </a:r>
                      <a:endParaRPr lang="en-US" b="1" dirty="0"/>
                    </a:p>
                  </a:txBody>
                  <a:tcPr/>
                </a:tc>
                <a:extLst>
                  <a:ext uri="{0D108BD9-81ED-4DB2-BD59-A6C34878D82A}">
                    <a16:rowId xmlns:a16="http://schemas.microsoft.com/office/drawing/2014/main" val="10005"/>
                  </a:ext>
                </a:extLst>
              </a:tr>
              <a:tr h="488632">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dirty="0" smtClean="0"/>
                        <a:t>اﻧﺘﺨﺎب اﻳﻦ ﮔﺰﻳﻨﻪ ﺑﺎﻋﺚ ﻧﻤﺎﻳﺶ ﺣﺮوف اﺧﺘﺼﺎص داده ﺷﺪه ﺑﻪ    دراﻳﻮﻫﺎ  می شود .</a:t>
                      </a:r>
                      <a:endParaRPr lang="en-US" b="1" dirty="0">
                        <a:cs typeface="B Yagut" panose="00000400000000000000" pitchFamily="2" charset="-78"/>
                      </a:endParaRPr>
                    </a:p>
                  </a:txBody>
                  <a:tcPr/>
                </a:tc>
                <a:tc>
                  <a:txBody>
                    <a:bodyPr/>
                    <a:lstStyle/>
                    <a:p>
                      <a:r>
                        <a:rPr lang="en-US" sz="1800" b="1" dirty="0" smtClean="0"/>
                        <a:t>Show drive letters</a:t>
                      </a:r>
                      <a:endParaRPr lang="en-US" b="1" dirty="0"/>
                    </a:p>
                  </a:txBody>
                  <a:tcPr/>
                </a:tc>
                <a:extLst>
                  <a:ext uri="{0D108BD9-81ED-4DB2-BD59-A6C34878D82A}">
                    <a16:rowId xmlns:a16="http://schemas.microsoft.com/office/drawing/2014/main" val="10006"/>
                  </a:ext>
                </a:extLst>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dirty="0" smtClean="0"/>
                        <a:t>ﺑﺎ اﻧﺘﺨﺎب اﻳﻦ ﮔﺰﻳﻨﻪ، زﻣﺎﻧﻲ ﻛﻪ اﺷﺎره ﮔﺮموس روی پوشه ها و روی میز کار نگه داشته می شود، توضیحاتی راجع به پوشه یا شی مورد نظر ظاهر می گردد.</a:t>
                      </a:r>
                      <a:endParaRPr lang="en-US" b="1" dirty="0">
                        <a:cs typeface="B Yagut" panose="00000400000000000000" pitchFamily="2" charset="-78"/>
                      </a:endParaRPr>
                    </a:p>
                  </a:txBody>
                  <a:tcPr/>
                </a:tc>
                <a:tc>
                  <a:txBody>
                    <a:bodyPr/>
                    <a:lstStyle/>
                    <a:p>
                      <a:r>
                        <a:rPr lang="en-US" sz="1800" b="1" dirty="0" smtClean="0"/>
                        <a:t>Show pop-up description for folder and desktop items</a:t>
                      </a:r>
                      <a:endParaRPr lang="en-US" b="1" dirty="0"/>
                    </a:p>
                  </a:txBody>
                  <a:tcPr/>
                </a:tc>
                <a:extLst>
                  <a:ext uri="{0D108BD9-81ED-4DB2-BD59-A6C34878D82A}">
                    <a16:rowId xmlns:a16="http://schemas.microsoft.com/office/drawing/2014/main" val="10007"/>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69661206"/>
      </p:ext>
    </p:extLst>
  </p:cSld>
  <p:clrMapOvr>
    <a:masterClrMapping/>
  </p:clrMapOvr>
  <mc:AlternateContent xmlns:mc="http://schemas.openxmlformats.org/markup-compatibility/2006" xmlns:p14="http://schemas.microsoft.com/office/powerpoint/2010/main">
    <mc:Choice Requires="p14">
      <p:transition spd="slow" p14:dur="2000" advTm="1152"/>
    </mc:Choice>
    <mc:Fallback xmlns="">
      <p:transition spd="slow" advTm="1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39820081"/>
              </p:ext>
            </p:extLst>
          </p:nvPr>
        </p:nvGraphicFramePr>
        <p:xfrm>
          <a:off x="323528" y="764704"/>
          <a:ext cx="8208912" cy="4302760"/>
        </p:xfrm>
        <a:graphic>
          <a:graphicData uri="http://schemas.openxmlformats.org/drawingml/2006/table">
            <a:tbl>
              <a:tblPr firstRow="1" bandRow="1">
                <a:tableStyleId>{FABFCF23-3B69-468F-B69F-88F6DE6A72F2}</a:tableStyleId>
              </a:tblPr>
              <a:tblGrid>
                <a:gridCol w="6120680">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b="1" dirty="0" smtClean="0"/>
                        <a:t>در ﺻﻮرﺗﻲ ﻛﻪ راﻳﺎﻧﻪ ﺷﻤﺎ ﺑﻪ ﺷﺒﻜﻪ ﻣﺘﺼﻞ ﺑﺎﺷﺪ، ﻣﻲ ﺗﻮاﻧﻴﺪ ﺑﻪ</a:t>
                      </a:r>
                      <a:r>
                        <a:rPr lang="fa-IR" b="1" dirty="0" smtClean="0"/>
                        <a:t> </a:t>
                      </a:r>
                      <a:r>
                        <a:rPr lang="ar-SA" b="1" dirty="0" smtClean="0"/>
                        <a:t>ﺳﺎﻳﺮ ﻛﺎرﺑﺮان اﺟﺎزه دﺳﺘﺮﺳﻲ ﺑﻪ ﻓﺎﻳﻞ ﻫﺎ و ﭘﻮﺷﻪ ﻫﺎي ﺧﻮد را ﺑﺪﻫﻴﺪ ﻛﻪ ﺑﻪ اﻳﻦ اﻣﻜﺎن، اﺷﺘﺮاك ﮔﺬاري</a:t>
                      </a:r>
                      <a:r>
                        <a:rPr lang="fa-IR" b="1" dirty="0" smtClean="0"/>
                        <a:t> </a:t>
                      </a:r>
                      <a:r>
                        <a:rPr lang="en-US" b="1" dirty="0" smtClean="0"/>
                        <a:t>Sharing)</a:t>
                      </a:r>
                      <a:r>
                        <a:rPr lang="fa-IR" b="1" dirty="0" smtClean="0"/>
                        <a:t>)  </a:t>
                      </a:r>
                      <a:r>
                        <a:rPr lang="ar-SA" b="1" dirty="0" smtClean="0"/>
                        <a:t>ﮔﻔﺘﻪ ﻣﻲ ﺷﻮد. ﺗﻮﺻﻴﻪ ﺷﺪه اﻳﻦ ﮔﺰﻳﻨﻪ اﻧﺘﺨﺎب ﺷﻮد ﺗﺎ ﺑﺮاي ﺑﻪ اﺷﺘﺮاك ﮔﺬاري اﻃﻼﻋﺎت، وﻳﻨﺪوز ﻛﺎدرﻫﺎي</a:t>
                      </a:r>
                      <a:r>
                        <a:rPr lang="fa-IR" b="1" dirty="0" smtClean="0"/>
                        <a:t>(</a:t>
                      </a:r>
                      <a:r>
                        <a:rPr lang="ar-SA" b="1" dirty="0" smtClean="0"/>
                        <a:t> وﻳﺰارد)</a:t>
                      </a:r>
                      <a:r>
                        <a:rPr lang="ar-SA" b="1" baseline="30000" dirty="0" smtClean="0"/>
                        <a:t> </a:t>
                      </a:r>
                      <a:r>
                        <a:rPr lang="ar-SA" b="1" dirty="0" smtClean="0"/>
                        <a:t>را ﺑﻪ ﺷﻤﺎ ﻧﻤﺎﻳﺶ دﻫﺪ.</a:t>
                      </a:r>
                      <a:endParaRPr lang="en-US" b="1" dirty="0">
                        <a:cs typeface="B Yagut" panose="00000400000000000000" pitchFamily="2" charset="-7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Use sharing wizard (Recommended)</a:t>
                      </a:r>
                      <a:r>
                        <a:rPr lang="fa-IR" b="1" dirty="0" smtClean="0"/>
                        <a:t>:</a:t>
                      </a:r>
                    </a:p>
                  </a:txBody>
                  <a:tcPr/>
                </a:tc>
                <a:extLst>
                  <a:ext uri="{0D108BD9-81ED-4DB2-BD59-A6C34878D82A}">
                    <a16:rowId xmlns:a16="http://schemas.microsoft.com/office/drawing/2014/main" val="10001"/>
                  </a:ext>
                </a:extLst>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b="1" dirty="0" smtClean="0"/>
                        <a:t>ﺑﺎ ﻓﻌﺎل ﺑﻮدن اﻳﻦ ﮔﺰﻳﻨﻪ، زﻣﺎﻧﻲ ﻛﻪ در ﭘﻨﺠﺮه ﻫﺎ ﻋﺒﺎرﺗﻲ را</a:t>
                      </a:r>
                      <a:r>
                        <a:rPr lang="fa-IR" b="1" dirty="0" smtClean="0"/>
                        <a:t> </a:t>
                      </a:r>
                      <a:r>
                        <a:rPr lang="ar-SA" b="1" dirty="0" smtClean="0"/>
                        <a:t>ﺗﺎﻳﭗ ﻣﻲ ﻛﻨﻴﺪ، اﻳﻦ ﻋﺒﺎرت در ﻛﺎدر ﺟﺴﺘﺠﻮ ﻧﻮﺷﺘﻪ ﻣﻲ ﺷﻮد.</a:t>
                      </a:r>
                      <a:endParaRPr lang="en-US" b="1" dirty="0">
                        <a:cs typeface="B Yagut" panose="00000400000000000000" pitchFamily="2" charset="-78"/>
                      </a:endParaRPr>
                    </a:p>
                  </a:txBody>
                  <a:tcPr/>
                </a:tc>
                <a:tc>
                  <a:txBody>
                    <a:bodyPr/>
                    <a:lstStyle/>
                    <a:p>
                      <a:r>
                        <a:rPr lang="en-US" b="1" dirty="0" smtClean="0"/>
                        <a:t>Automatically type into the Search Box</a:t>
                      </a:r>
                      <a:endParaRPr lang="en-US" b="1" dirty="0"/>
                    </a:p>
                  </a:txBody>
                  <a:tcPr/>
                </a:tc>
                <a:extLst>
                  <a:ext uri="{0D108BD9-81ED-4DB2-BD59-A6C34878D82A}">
                    <a16:rowId xmlns:a16="http://schemas.microsoft.com/office/drawing/2014/main" val="10002"/>
                  </a:ext>
                </a:extLst>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b="1" dirty="0" smtClean="0"/>
                        <a:t>ﺑﺎ ﻓﻌﺎل ﺑﻮدن اﻳﻦ ﮔﺰﻳﻨﻪ، ﻫﻨﮕﺎﻣﻲ ﻛﻪ ﻳﻚ ﻛﺎراﻛﺘﺮ در ﭘﻨﺠﺮه اي ﺗﺎﻳﭗ ﻣﻲ ﺷﻮد</a:t>
                      </a:r>
                      <a:r>
                        <a:rPr lang="fa-IR" b="1" dirty="0" smtClean="0"/>
                        <a:t> </a:t>
                      </a:r>
                      <a:r>
                        <a:rPr lang="ar-SA" b="1" dirty="0" smtClean="0"/>
                        <a:t>وﻳﻨﺪوز ﻓﺎﻳﻞ ﻳﺎ ﭘﻮﺷﻪ اي ﻛﻪ ﻧﺎم آن ﺑﺎ ﻛﺎراﻛﺘﺮ ﺗﺎﻳﭗ ﺷﺪه ﺷﺮوع ﺷﺪه اﺳﺖ را اﻧﺘﺨﺎب ﻣﻲ ﻛﻨﺪ.</a:t>
                      </a:r>
                      <a:endParaRPr lang="fa-IR" b="1" dirty="0" smtClean="0">
                        <a:cs typeface="B Yagut" panose="00000400000000000000" pitchFamily="2" charset="-78"/>
                      </a:endParaRPr>
                    </a:p>
                  </a:txBody>
                  <a:tcPr/>
                </a:tc>
                <a:tc>
                  <a:txBody>
                    <a:bodyPr/>
                    <a:lstStyle/>
                    <a:p>
                      <a:r>
                        <a:rPr lang="en-US" b="1" dirty="0" smtClean="0"/>
                        <a:t>Select the typed item in the view</a:t>
                      </a:r>
                      <a:endParaRPr lang="en-US" b="1" dirty="0"/>
                    </a:p>
                  </a:txBody>
                  <a:tcPr/>
                </a:tc>
                <a:extLst>
                  <a:ext uri="{0D108BD9-81ED-4DB2-BD59-A6C34878D82A}">
                    <a16:rowId xmlns:a16="http://schemas.microsoft.com/office/drawing/2014/main" val="10003"/>
                  </a:ext>
                </a:extLst>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b="1" dirty="0" smtClean="0"/>
                        <a:t>در ﺻﻮرﺗﻲ ﻛﻪ راﻳﺎﻧﻪ ﺷﻤﺎ ﺑﻪ ﺷﺒﻜﻪ ﻣﺘﺼﻞ ﺑﺎﺷﺪ، ﻣﻲ ﺗﻮاﻧﻴﺪ ﺑﻪ</a:t>
                      </a:r>
                      <a:r>
                        <a:rPr lang="fa-IR" b="1" dirty="0" smtClean="0"/>
                        <a:t> </a:t>
                      </a:r>
                      <a:r>
                        <a:rPr lang="ar-SA" b="1" dirty="0" smtClean="0"/>
                        <a:t>ﺳﺎﻳﺮ ﻛﺎرﺑﺮان اﺟﺎزه دﺳﺘﺮﺳﻲ ﺑﻪ ﻓﺎﻳﻞ ﻫﺎ و ﭘﻮﺷﻪ ﻫﺎي ﺧﻮد را ﺑﺪﻫﻴﺪ ﻛﻪ ﺑﻪ اﻳﻦ اﻣﻜﺎن، اﺷﺘﺮاك ﮔﺬاري</a:t>
                      </a:r>
                      <a:r>
                        <a:rPr lang="fa-IR" b="1" dirty="0" smtClean="0"/>
                        <a:t> </a:t>
                      </a:r>
                      <a:r>
                        <a:rPr lang="en-US" b="1" dirty="0" smtClean="0"/>
                        <a:t>Sharing)</a:t>
                      </a:r>
                      <a:r>
                        <a:rPr lang="fa-IR" b="1" dirty="0" smtClean="0"/>
                        <a:t>)  </a:t>
                      </a:r>
                      <a:r>
                        <a:rPr lang="ar-SA" b="1" dirty="0" smtClean="0"/>
                        <a:t>ﮔﻔﺘﻪ ﻣﻲ ﺷﻮد. ﺗﻮﺻﻴﻪ ﺷﺪه اﻳﻦ ﮔﺰﻳﻨﻪ اﻧﺘﺨﺎب ﺷﻮد ﺗﺎ ﺑﺮاي ﺑﻪ اﺷﺘﺮاك ﮔﺬاري اﻃﻼﻋﺎت، وﻳﻨﺪوز ﻛﺎدرﻫﺎي</a:t>
                      </a:r>
                      <a:r>
                        <a:rPr lang="fa-IR" b="1" dirty="0" smtClean="0"/>
                        <a:t>(</a:t>
                      </a:r>
                      <a:r>
                        <a:rPr lang="ar-SA" b="1" dirty="0" smtClean="0"/>
                        <a:t> وﻳﺰارد)</a:t>
                      </a:r>
                      <a:r>
                        <a:rPr lang="ar-SA" b="1" baseline="30000" dirty="0" smtClean="0"/>
                        <a:t> </a:t>
                      </a:r>
                      <a:r>
                        <a:rPr lang="ar-SA" b="1" dirty="0" smtClean="0"/>
                        <a:t>را ﺑﻪ ﺷﻤﺎ ﻧﻤﺎﻳﺶ دﻫﺪ.</a:t>
                      </a:r>
                      <a:endParaRPr lang="en-US" b="1" dirty="0">
                        <a:cs typeface="B Yagut" panose="00000400000000000000" pitchFamily="2" charset="-7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Use sharing wizard (Recommended)</a:t>
                      </a:r>
                      <a:r>
                        <a:rPr lang="fa-IR" b="1" dirty="0" smtClean="0"/>
                        <a:t>:</a:t>
                      </a:r>
                    </a:p>
                  </a:txBody>
                  <a:tcPr/>
                </a:tc>
                <a:extLst>
                  <a:ext uri="{0D108BD9-81ED-4DB2-BD59-A6C34878D82A}">
                    <a16:rowId xmlns:a16="http://schemas.microsoft.com/office/drawing/2014/main" val="10004"/>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9647695"/>
      </p:ext>
    </p:extLst>
  </p:cSld>
  <p:clrMapOvr>
    <a:masterClrMapping/>
  </p:clrMapOvr>
  <mc:AlternateContent xmlns:mc="http://schemas.openxmlformats.org/markup-compatibility/2006" xmlns:p14="http://schemas.microsoft.com/office/powerpoint/2010/main">
    <mc:Choice Requires="p14">
      <p:transition spd="slow" p14:dur="2000" advTm="1071"/>
    </mc:Choice>
    <mc:Fallback xmlns="">
      <p:transition spd="slow" advTm="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124745"/>
            <a:ext cx="8229600" cy="864096"/>
          </a:xfrm>
        </p:spPr>
        <p:txBody>
          <a:bodyPr>
            <a:normAutofit/>
          </a:bodyPr>
          <a:lstStyle/>
          <a:p>
            <a:pPr algn="just" rtl="1"/>
            <a:r>
              <a:rPr lang="en-US" sz="2400" dirty="0">
                <a:cs typeface="B Yagut" panose="00000400000000000000" pitchFamily="2" charset="-78"/>
              </a:rPr>
              <a:t> </a:t>
            </a:r>
            <a:r>
              <a:rPr lang="ar-SA" sz="2400" dirty="0" smtClean="0">
                <a:cs typeface="B Yagut" panose="00000400000000000000" pitchFamily="2" charset="-78"/>
              </a:rPr>
              <a:t>در </a:t>
            </a:r>
            <a:r>
              <a:rPr lang="ar-SA" sz="2400" dirty="0">
                <a:cs typeface="B Yagut" panose="00000400000000000000" pitchFamily="2" charset="-78"/>
              </a:rPr>
              <a:t>ﺳﺮﺑﺮگ </a:t>
            </a:r>
            <a:r>
              <a:rPr lang="en-US" sz="2400" dirty="0">
                <a:cs typeface="B Yagut" panose="00000400000000000000" pitchFamily="2" charset="-78"/>
              </a:rPr>
              <a:t>Search </a:t>
            </a:r>
            <a:r>
              <a:rPr lang="fa-IR" sz="2400" dirty="0" smtClean="0">
                <a:cs typeface="B Yagut" panose="00000400000000000000" pitchFamily="2" charset="-78"/>
              </a:rPr>
              <a:t>( </a:t>
            </a:r>
            <a:r>
              <a:rPr lang="ar-SA" sz="2400" dirty="0" smtClean="0">
                <a:cs typeface="B Yagut" panose="00000400000000000000" pitchFamily="2" charset="-78"/>
              </a:rPr>
              <a:t>ﺷﻜﻞ‏</a:t>
            </a:r>
            <a:r>
              <a:rPr lang="fa-IR" sz="2400" dirty="0" smtClean="0">
                <a:cs typeface="B Yagut" panose="00000400000000000000" pitchFamily="2" charset="-78"/>
              </a:rPr>
              <a:t>5</a:t>
            </a:r>
            <a:r>
              <a:rPr lang="ar-SA" sz="2400" dirty="0" smtClean="0">
                <a:cs typeface="B Yagut" panose="00000400000000000000" pitchFamily="2" charset="-78"/>
              </a:rPr>
              <a:t> </a:t>
            </a:r>
            <a:r>
              <a:rPr lang="ar-SA" sz="2400" dirty="0">
                <a:cs typeface="B Yagut" panose="00000400000000000000" pitchFamily="2" charset="-78"/>
              </a:rPr>
              <a:t>-</a:t>
            </a:r>
            <a:r>
              <a:rPr lang="ar-SA" sz="2400" dirty="0" smtClean="0">
                <a:cs typeface="B Yagut" panose="00000400000000000000" pitchFamily="2" charset="-78"/>
              </a:rPr>
              <a:t>٢</a:t>
            </a:r>
            <a:r>
              <a:rPr lang="fa-IR" sz="2400" dirty="0" smtClean="0">
                <a:cs typeface="B Yagut" panose="00000400000000000000" pitchFamily="2" charset="-78"/>
              </a:rPr>
              <a:t>5</a:t>
            </a:r>
            <a:r>
              <a:rPr lang="ar-SA" sz="2400" dirty="0" smtClean="0">
                <a:cs typeface="B Yagut" panose="00000400000000000000" pitchFamily="2" charset="-78"/>
              </a:rPr>
              <a:t>)، </a:t>
            </a:r>
            <a:r>
              <a:rPr lang="ar-SA" sz="2400" dirty="0">
                <a:cs typeface="B Yagut" panose="00000400000000000000" pitchFamily="2" charset="-78"/>
              </a:rPr>
              <a:t>ﮔﺰﻳﻨﻪ ﻫﺎﻳﻲ ﺑﺮاي ﺑﻬﺒﻮد ﻋﻤﻠﻴﺎت ﺟﺴﺘﺠﻮ در اﺧﺘﻴﺎر ﺷﻤﺎ ﻗﺮار ﻣﻲ </a:t>
            </a:r>
            <a:r>
              <a:rPr lang="ar-SA" sz="2400" dirty="0" smtClean="0">
                <a:cs typeface="B Yagut" panose="00000400000000000000" pitchFamily="2" charset="-78"/>
              </a:rPr>
              <a:t>ﮔﻴﺮد</a:t>
            </a:r>
            <a:r>
              <a:rPr lang="fa-IR" sz="2400" dirty="0" smtClean="0">
                <a:cs typeface="B Yagut" panose="00000400000000000000" pitchFamily="2" charset="-78"/>
              </a:rPr>
              <a:t>.</a:t>
            </a:r>
            <a:endParaRPr lang="en-AU" sz="2400" dirty="0">
              <a:cs typeface="B Yagut" panose="00000400000000000000" pitchFamily="2" charset="-78"/>
            </a:endParaRPr>
          </a:p>
        </p:txBody>
      </p:sp>
      <p:sp>
        <p:nvSpPr>
          <p:cNvPr id="2" name="Rectangle 1"/>
          <p:cNvSpPr/>
          <p:nvPr/>
        </p:nvSpPr>
        <p:spPr>
          <a:xfrm>
            <a:off x="251520" y="261039"/>
            <a:ext cx="8208912" cy="646331"/>
          </a:xfrm>
          <a:prstGeom prst="rect">
            <a:avLst/>
          </a:prstGeom>
          <a:solidFill>
            <a:srgbClr val="FFCC66"/>
          </a:solidFill>
        </p:spPr>
        <p:txBody>
          <a:bodyPr wrap="square">
            <a:spAutoFit/>
          </a:bodyPr>
          <a:lstStyle/>
          <a:p>
            <a:pPr algn="ctr" rtl="1"/>
            <a:r>
              <a:rPr lang="ar-SA" sz="3600" b="1" dirty="0">
                <a:cs typeface="B Yagut" panose="00000400000000000000" pitchFamily="2" charset="-78"/>
              </a:rPr>
              <a:t>ﺳﺮﺑﺮگ </a:t>
            </a:r>
            <a:r>
              <a:rPr lang="en-US" sz="3600" dirty="0">
                <a:cs typeface="B Yagut" panose="00000400000000000000" pitchFamily="2" charset="-78"/>
              </a:rPr>
              <a:t>Search</a:t>
            </a:r>
            <a:endParaRPr lang="en-AU" sz="3600" dirty="0">
              <a:cs typeface="B Yagut" panose="00000400000000000000" pitchFamily="2" charset="-78"/>
            </a:endParaRPr>
          </a:p>
        </p:txBody>
      </p:sp>
      <p:pic>
        <p:nvPicPr>
          <p:cNvPr id="4" name="Picture 3"/>
          <p:cNvPicPr>
            <a:picLocks noChangeAspect="1"/>
          </p:cNvPicPr>
          <p:nvPr/>
        </p:nvPicPr>
        <p:blipFill rotWithShape="1">
          <a:blip r:embed="rId4"/>
          <a:srcRect l="4336" t="1325" r="7718" b="926"/>
          <a:stretch/>
        </p:blipFill>
        <p:spPr>
          <a:xfrm>
            <a:off x="2279371" y="2206216"/>
            <a:ext cx="4594720" cy="3995126"/>
          </a:xfrm>
          <a:prstGeom prst="rect">
            <a:avLst/>
          </a:prstGeom>
        </p:spPr>
      </p:pic>
      <p:sp>
        <p:nvSpPr>
          <p:cNvPr id="5" name="Rectangle 4"/>
          <p:cNvSpPr/>
          <p:nvPr/>
        </p:nvSpPr>
        <p:spPr>
          <a:xfrm>
            <a:off x="3059832" y="6386571"/>
            <a:ext cx="2673759" cy="369332"/>
          </a:xfrm>
          <a:prstGeom prst="rect">
            <a:avLst/>
          </a:prstGeom>
        </p:spPr>
        <p:txBody>
          <a:bodyPr wrap="square">
            <a:spAutoFit/>
          </a:bodyPr>
          <a:lstStyle/>
          <a:p>
            <a:pPr algn="r" rtl="1"/>
            <a:r>
              <a:rPr lang="ar-SA" b="1" dirty="0" smtClean="0">
                <a:cs typeface="B Yagut" panose="00000400000000000000" pitchFamily="2" charset="-78"/>
              </a:rPr>
              <a:t>ﺷﻜﻞ ‏</a:t>
            </a:r>
            <a:r>
              <a:rPr lang="fa-IR" b="1" dirty="0" smtClean="0">
                <a:cs typeface="B Yagut" panose="00000400000000000000" pitchFamily="2" charset="-78"/>
              </a:rPr>
              <a:t>5-</a:t>
            </a:r>
            <a:r>
              <a:rPr lang="ar-SA" b="1" dirty="0" smtClean="0">
                <a:cs typeface="B Yagut" panose="00000400000000000000" pitchFamily="2" charset="-78"/>
              </a:rPr>
              <a:t> </a:t>
            </a:r>
            <a:r>
              <a:rPr lang="fa-IR" b="1" dirty="0" smtClean="0">
                <a:cs typeface="B Yagut" panose="00000400000000000000" pitchFamily="2" charset="-78"/>
              </a:rPr>
              <a:t>25- سربرگ </a:t>
            </a:r>
            <a:r>
              <a:rPr lang="en-US" b="1" dirty="0" smtClean="0">
                <a:cs typeface="B Yagut" panose="00000400000000000000" pitchFamily="2" charset="-78"/>
              </a:rPr>
              <a:t>s</a:t>
            </a:r>
            <a:r>
              <a:rPr lang="en-US" sz="1400" b="1" dirty="0" smtClean="0">
                <a:cs typeface="B Yagut" panose="00000400000000000000" pitchFamily="2" charset="-78"/>
              </a:rPr>
              <a:t>earch</a:t>
            </a:r>
            <a:endParaRPr lang="en-AU" sz="1400" b="1" dirty="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60056431"/>
      </p:ext>
    </p:extLst>
  </p:cSld>
  <p:clrMapOvr>
    <a:masterClrMapping/>
  </p:clrMapOvr>
  <mc:AlternateContent xmlns:mc="http://schemas.openxmlformats.org/markup-compatibility/2006" xmlns:p14="http://schemas.microsoft.com/office/powerpoint/2010/main">
    <mc:Choice Requires="p14">
      <p:transition spd="slow" p14:dur="2000" advTm="11998"/>
    </mc:Choice>
    <mc:Fallback xmlns="">
      <p:transition spd="slow" advTm="11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1560" y="1181869"/>
            <a:ext cx="8075240" cy="5649491"/>
          </a:xfrm>
        </p:spPr>
        <p:txBody>
          <a:bodyPr>
            <a:normAutofit/>
          </a:bodyPr>
          <a:lstStyle/>
          <a:p>
            <a:pPr algn="r" rtl="1"/>
            <a:r>
              <a:rPr lang="ar-SA" sz="2400" dirty="0" smtClean="0">
                <a:cs typeface="B Yagut" panose="00000400000000000000" pitchFamily="2" charset="-78"/>
              </a:rPr>
              <a:t>ﺗﻮﺳﻂ </a:t>
            </a:r>
            <a:r>
              <a:rPr lang="ar-SA" sz="2400" dirty="0">
                <a:cs typeface="B Yagut" panose="00000400000000000000" pitchFamily="2" charset="-78"/>
              </a:rPr>
              <a:t>ﻛﺎدر ﻣﺤﺎوره اي </a:t>
            </a:r>
            <a:r>
              <a:rPr lang="en-US" sz="2400" dirty="0"/>
              <a:t>Mouse properties</a:t>
            </a:r>
            <a:r>
              <a:rPr lang="ar-SA" sz="2400" dirty="0" smtClean="0">
                <a:cs typeface="B Yagut" panose="00000400000000000000" pitchFamily="2" charset="-78"/>
              </a:rPr>
              <a:t>، </a:t>
            </a:r>
            <a:r>
              <a:rPr lang="ar-SA" sz="2400" dirty="0">
                <a:cs typeface="B Yagut" panose="00000400000000000000" pitchFamily="2" charset="-78"/>
              </a:rPr>
              <a:t>ﻣﻲ ﺗﻮاﻧﻴﺪ ﺗﻨﻈﻴﻤﺎت ﻣﺎوس را اﻧﺠﺎم دﻫﻴﺪ. ﺑﺮاي اﻳﻦ ﻛﺎر، روي آﻳﻜﻦ </a:t>
            </a:r>
            <a:r>
              <a:rPr lang="en-US" sz="2400" dirty="0"/>
              <a:t> Mouse</a:t>
            </a:r>
            <a:r>
              <a:rPr lang="ar-SA" sz="2400" dirty="0" smtClean="0">
                <a:cs typeface="B Yagut" panose="00000400000000000000" pitchFamily="2" charset="-78"/>
              </a:rPr>
              <a:t>در </a:t>
            </a:r>
            <a:r>
              <a:rPr lang="ar-SA" sz="2400" dirty="0">
                <a:cs typeface="B Yagut" panose="00000400000000000000" pitchFamily="2" charset="-78"/>
              </a:rPr>
              <a:t>ﭘﻨﺠﺮه </a:t>
            </a:r>
            <a:r>
              <a:rPr lang="en-US" sz="2400" dirty="0"/>
              <a:t>Control Panel</a:t>
            </a:r>
            <a:r>
              <a:rPr lang="ar-SA" sz="2400" dirty="0" smtClean="0">
                <a:cs typeface="B Yagut" panose="00000400000000000000" pitchFamily="2" charset="-78"/>
              </a:rPr>
              <a:t>ﻛﻠﻴﻚ </a:t>
            </a:r>
            <a:r>
              <a:rPr lang="ar-SA" sz="2400" dirty="0">
                <a:cs typeface="B Yagut" panose="00000400000000000000" pitchFamily="2" charset="-78"/>
              </a:rPr>
              <a:t>ﻛﻨﻴﺪ (ﺷﻜﻞ </a:t>
            </a:r>
            <a:r>
              <a:rPr lang="ar-SA" sz="2400" dirty="0" smtClean="0">
                <a:cs typeface="B Yagut" panose="00000400000000000000" pitchFamily="2" charset="-78"/>
              </a:rPr>
              <a:t>‏</a:t>
            </a:r>
            <a:r>
              <a:rPr lang="fa-IR" sz="2400" dirty="0" smtClean="0">
                <a:cs typeface="B Yagut" panose="00000400000000000000" pitchFamily="2" charset="-78"/>
              </a:rPr>
              <a:t>5</a:t>
            </a:r>
            <a:r>
              <a:rPr lang="ar-SA" sz="2400" dirty="0" smtClean="0">
                <a:cs typeface="B Yagut" panose="00000400000000000000" pitchFamily="2" charset="-78"/>
              </a:rPr>
              <a:t> </a:t>
            </a:r>
            <a:r>
              <a:rPr lang="fa-IR" sz="2400" dirty="0" smtClean="0">
                <a:cs typeface="B Yagut" panose="00000400000000000000" pitchFamily="2" charset="-78"/>
              </a:rPr>
              <a:t>-26</a:t>
            </a:r>
            <a:r>
              <a:rPr lang="en-US" sz="2400" dirty="0" smtClean="0">
                <a:cs typeface="B Yagut" panose="00000400000000000000" pitchFamily="2" charset="-78"/>
              </a:rPr>
              <a:t>.(</a:t>
            </a:r>
          </a:p>
          <a:p>
            <a:pPr algn="r" rtl="1"/>
            <a:r>
              <a:rPr lang="ar-SA" sz="2400" dirty="0" smtClean="0">
                <a:cs typeface="B Yagut" panose="00000400000000000000" pitchFamily="2" charset="-78"/>
              </a:rPr>
              <a:t> </a:t>
            </a:r>
            <a:r>
              <a:rPr lang="ar-SA" sz="2400" dirty="0">
                <a:cs typeface="B Yagut" panose="00000400000000000000" pitchFamily="2" charset="-78"/>
              </a:rPr>
              <a:t>اﻳﻦ ﻛﺎدر ﻣﺤﺎوره اي داراي ﭘﻨﺞ ﺳﺮﺑﺮگ اﺳﺖ (ﺷﻜﻞ</a:t>
            </a:r>
            <a:r>
              <a:rPr lang="ar-SA" sz="2400" dirty="0" smtClean="0">
                <a:cs typeface="B Yagut" panose="00000400000000000000" pitchFamily="2" charset="-78"/>
              </a:rPr>
              <a:t>‏</a:t>
            </a:r>
            <a:r>
              <a:rPr lang="fa-IR" sz="2400" dirty="0" smtClean="0">
                <a:cs typeface="B Yagut" panose="00000400000000000000" pitchFamily="2" charset="-78"/>
              </a:rPr>
              <a:t>5-27</a:t>
            </a:r>
            <a:r>
              <a:rPr lang="en-US" sz="2400" dirty="0" smtClean="0">
                <a:cs typeface="B Yagut" panose="00000400000000000000" pitchFamily="2" charset="-78"/>
              </a:rPr>
              <a:t>(</a:t>
            </a:r>
            <a:r>
              <a:rPr lang="ar-SA" sz="2400" dirty="0" smtClean="0">
                <a:cs typeface="B Yagut" panose="00000400000000000000" pitchFamily="2" charset="-78"/>
              </a:rPr>
              <a:t>ﻛﻪ </a:t>
            </a:r>
            <a:r>
              <a:rPr lang="ar-SA" sz="2400" dirty="0">
                <a:cs typeface="B Yagut" panose="00000400000000000000" pitchFamily="2" charset="-78"/>
              </a:rPr>
              <a:t>در اداﻣﻪ ﺑﺎ آن ﻫﺎ آﺷﻨﺎ ﺧﻮاﻫﻴﺪ ﺷﺪ</a:t>
            </a:r>
            <a:r>
              <a:rPr lang="ar-SA" sz="2400" dirty="0" smtClean="0">
                <a:cs typeface="B Yagut" panose="00000400000000000000" pitchFamily="2" charset="-78"/>
              </a:rPr>
              <a:t>.</a:t>
            </a:r>
            <a:endParaRPr lang="fa-IR" sz="2400" dirty="0" smtClean="0">
              <a:cs typeface="B Yagut" panose="00000400000000000000" pitchFamily="2" charset="-78"/>
            </a:endParaRPr>
          </a:p>
          <a:p>
            <a:pPr algn="r" rtl="1"/>
            <a:endParaRPr lang="en-AU" sz="2000" dirty="0">
              <a:cs typeface="B Yagut" panose="00000400000000000000" pitchFamily="2" charset="-78"/>
            </a:endParaRPr>
          </a:p>
          <a:p>
            <a:pPr algn="r" rtl="1"/>
            <a:endParaRPr lang="en-AU" sz="2000" dirty="0">
              <a:cs typeface="B Yagut" panose="00000400000000000000" pitchFamily="2" charset="-78"/>
            </a:endParaRPr>
          </a:p>
        </p:txBody>
      </p:sp>
      <p:sp>
        <p:nvSpPr>
          <p:cNvPr id="9" name="Rectangle 8"/>
          <p:cNvSpPr/>
          <p:nvPr/>
        </p:nvSpPr>
        <p:spPr>
          <a:xfrm>
            <a:off x="3000234" y="4690165"/>
            <a:ext cx="2448272" cy="338554"/>
          </a:xfrm>
          <a:prstGeom prst="rect">
            <a:avLst/>
          </a:prstGeom>
        </p:spPr>
        <p:txBody>
          <a:bodyPr wrap="square">
            <a:spAutoFit/>
          </a:bodyPr>
          <a:lstStyle/>
          <a:p>
            <a:pPr rtl="1"/>
            <a:r>
              <a:rPr lang="ar-SA" sz="1600" b="1" dirty="0">
                <a:cs typeface="B Yagut" panose="00000400000000000000" pitchFamily="2" charset="-78"/>
              </a:rPr>
              <a:t>ﺷﻜﻞ </a:t>
            </a:r>
            <a:r>
              <a:rPr lang="ar-SA" sz="1600" b="1" dirty="0" smtClean="0">
                <a:cs typeface="B Yagut" panose="00000400000000000000" pitchFamily="2" charset="-78"/>
              </a:rPr>
              <a:t>‏</a:t>
            </a:r>
            <a:r>
              <a:rPr lang="fa-IR" sz="1600" b="1" dirty="0" smtClean="0">
                <a:cs typeface="B Yagut" panose="00000400000000000000" pitchFamily="2" charset="-78"/>
              </a:rPr>
              <a:t>5–</a:t>
            </a:r>
            <a:r>
              <a:rPr lang="ar-SA" sz="1600" b="1" dirty="0" smtClean="0">
                <a:cs typeface="B Yagut" panose="00000400000000000000" pitchFamily="2" charset="-78"/>
              </a:rPr>
              <a:t> </a:t>
            </a:r>
            <a:r>
              <a:rPr lang="fa-IR" sz="1600" b="1" dirty="0" smtClean="0">
                <a:cs typeface="B Yagut" panose="00000400000000000000" pitchFamily="2" charset="-78"/>
              </a:rPr>
              <a:t>26- آیکن ماوس</a:t>
            </a:r>
            <a:endParaRPr lang="en-AU" sz="1600" b="1" dirty="0">
              <a:cs typeface="B Yagut" panose="00000400000000000000" pitchFamily="2" charset="-78"/>
            </a:endParaRPr>
          </a:p>
        </p:txBody>
      </p:sp>
      <p:sp>
        <p:nvSpPr>
          <p:cNvPr id="2" name="Rectangle 1"/>
          <p:cNvSpPr/>
          <p:nvPr/>
        </p:nvSpPr>
        <p:spPr>
          <a:xfrm>
            <a:off x="710418" y="439796"/>
            <a:ext cx="7894029" cy="646331"/>
          </a:xfrm>
          <a:prstGeom prst="rect">
            <a:avLst/>
          </a:prstGeom>
          <a:solidFill>
            <a:srgbClr val="22F271">
              <a:alpha val="4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pPr algn="ctr">
              <a:spcBef>
                <a:spcPct val="0"/>
              </a:spcBef>
            </a:pPr>
            <a:r>
              <a:rPr lang="fa-IR" sz="3600" dirty="0">
                <a:latin typeface="+mj-lt"/>
                <a:ea typeface="+mj-ea"/>
                <a:cs typeface="B Yagut" panose="00000400000000000000" pitchFamily="2" charset="-78"/>
              </a:rPr>
              <a:t>6- </a:t>
            </a:r>
            <a:r>
              <a:rPr lang="ar-SA" sz="3600" dirty="0">
                <a:latin typeface="+mj-lt"/>
                <a:ea typeface="+mj-ea"/>
                <a:cs typeface="B Yagut" panose="00000400000000000000" pitchFamily="2" charset="-78"/>
              </a:rPr>
              <a:t>ﺗﻨﻈﻴﻤﺎت ﻣﺎوس</a:t>
            </a:r>
            <a:endParaRPr lang="en-AU" sz="3600" dirty="0">
              <a:latin typeface="+mj-lt"/>
              <a:ea typeface="+mj-ea"/>
              <a:cs typeface="B Yagut" panose="00000400000000000000" pitchFamily="2" charset="-78"/>
            </a:endParaRPr>
          </a:p>
        </p:txBody>
      </p:sp>
      <p:pic>
        <p:nvPicPr>
          <p:cNvPr id="3" name="Picture 2"/>
          <p:cNvPicPr>
            <a:picLocks noChangeAspect="1"/>
          </p:cNvPicPr>
          <p:nvPr/>
        </p:nvPicPr>
        <p:blipFill>
          <a:blip r:embed="rId4"/>
          <a:stretch>
            <a:fillRect/>
          </a:stretch>
        </p:blipFill>
        <p:spPr>
          <a:xfrm>
            <a:off x="3252262" y="3967335"/>
            <a:ext cx="1944216" cy="764046"/>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8063265"/>
      </p:ext>
    </p:extLst>
  </p:cSld>
  <p:clrMapOvr>
    <a:masterClrMapping/>
  </p:clrMapOvr>
  <mc:AlternateContent xmlns:mc="http://schemas.openxmlformats.org/markup-compatibility/2006" xmlns:p14="http://schemas.microsoft.com/office/powerpoint/2010/main">
    <mc:Choice Requires="p14">
      <p:transition spd="slow" p14:dur="2000" advTm="24992"/>
    </mc:Choice>
    <mc:Fallback xmlns="">
      <p:transition spd="slow" advTm="24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5973" y="787410"/>
            <a:ext cx="4514376" cy="477054"/>
          </a:xfrm>
          <a:prstGeom prst="rect">
            <a:avLst/>
          </a:prstGeom>
        </p:spPr>
        <p:txBody>
          <a:bodyPr wrap="none">
            <a:spAutoFit/>
          </a:bodyPr>
          <a:lstStyle/>
          <a:p>
            <a:pPr algn="r" rtl="1"/>
            <a:r>
              <a:rPr lang="ar-SA" sz="2500" b="1" dirty="0" smtClean="0">
                <a:cs typeface="B Yagut" panose="00000400000000000000" pitchFamily="2" charset="-78"/>
              </a:rPr>
              <a:t>اﻳﻦ </a:t>
            </a:r>
            <a:r>
              <a:rPr lang="ar-SA" sz="2500" b="1" dirty="0">
                <a:cs typeface="B Yagut" panose="00000400000000000000" pitchFamily="2" charset="-78"/>
              </a:rPr>
              <a:t>ﺳﺮﺑﺮگ ﺷﺎﻣﻞ ﺳﻪ ﻗﺴﻤﺖ زﻳﺮ اﺳﺖ</a:t>
            </a:r>
            <a:r>
              <a:rPr lang="ar-SA" sz="2400" dirty="0">
                <a:cs typeface="B Yagut" panose="00000400000000000000" pitchFamily="2" charset="-78"/>
              </a:rPr>
              <a:t>:</a:t>
            </a:r>
            <a:endParaRPr lang="fa-IR" sz="2400" dirty="0">
              <a:cs typeface="B Yagut" panose="00000400000000000000" pitchFamily="2" charset="-78"/>
            </a:endParaRPr>
          </a:p>
        </p:txBody>
      </p:sp>
      <p:sp>
        <p:nvSpPr>
          <p:cNvPr id="4" name="Rectangle 3"/>
          <p:cNvSpPr/>
          <p:nvPr/>
        </p:nvSpPr>
        <p:spPr>
          <a:xfrm>
            <a:off x="5940152" y="341654"/>
            <a:ext cx="2502095" cy="477054"/>
          </a:xfrm>
          <a:prstGeom prst="rect">
            <a:avLst/>
          </a:prstGeom>
        </p:spPr>
        <p:txBody>
          <a:bodyPr wrap="none">
            <a:spAutoFit/>
          </a:bodyPr>
          <a:lstStyle/>
          <a:p>
            <a:pPr marL="342900" indent="-342900" algn="r" rtl="1">
              <a:buFont typeface="Wingdings" panose="05000000000000000000" pitchFamily="2" charset="2"/>
              <a:buChar char="§"/>
            </a:pPr>
            <a:r>
              <a:rPr lang="fa-IR" sz="2500" b="1" dirty="0">
                <a:solidFill>
                  <a:prstClr val="black"/>
                </a:solidFill>
                <a:cs typeface="B Yagut" panose="00000400000000000000" pitchFamily="2" charset="-78"/>
              </a:rPr>
              <a:t>سربرگ </a:t>
            </a:r>
            <a:r>
              <a:rPr lang="en-US" sz="2500" b="1" dirty="0">
                <a:solidFill>
                  <a:prstClr val="black"/>
                </a:solidFill>
                <a:cs typeface="B Yagut" panose="00000400000000000000" pitchFamily="2" charset="-78"/>
              </a:rPr>
              <a:t>Buttons</a:t>
            </a:r>
            <a:endParaRPr lang="fa-IR" dirty="0"/>
          </a:p>
        </p:txBody>
      </p:sp>
      <p:sp>
        <p:nvSpPr>
          <p:cNvPr id="16" name="Content Placeholder 2"/>
          <p:cNvSpPr>
            <a:spLocks noGrp="1"/>
          </p:cNvSpPr>
          <p:nvPr>
            <p:ph idx="1"/>
          </p:nvPr>
        </p:nvSpPr>
        <p:spPr>
          <a:xfrm>
            <a:off x="360749" y="1264464"/>
            <a:ext cx="8229600" cy="5332888"/>
          </a:xfrm>
        </p:spPr>
        <p:txBody>
          <a:bodyPr>
            <a:normAutofit fontScale="77500" lnSpcReduction="20000"/>
          </a:bodyPr>
          <a:lstStyle/>
          <a:p>
            <a:pPr algn="r" rtl="1"/>
            <a:r>
              <a:rPr lang="fa-IR" sz="3600" dirty="0" smtClean="0"/>
              <a:t> </a:t>
            </a:r>
            <a:r>
              <a:rPr lang="en-US" sz="3600" b="1" dirty="0" smtClean="0"/>
              <a:t>Button Configuration</a:t>
            </a:r>
            <a:r>
              <a:rPr lang="fa-IR" sz="3600" b="1" dirty="0" smtClean="0"/>
              <a:t> </a:t>
            </a:r>
            <a:r>
              <a:rPr lang="fa-IR" sz="3600" dirty="0" smtClean="0">
                <a:cs typeface="B Yagut" panose="00000400000000000000" pitchFamily="2" charset="-78"/>
              </a:rPr>
              <a:t>: </a:t>
            </a:r>
          </a:p>
          <a:p>
            <a:pPr marL="0" indent="0" algn="r" rtl="1">
              <a:buNone/>
            </a:pPr>
            <a:r>
              <a:rPr lang="fa-IR" sz="3100" dirty="0" smtClean="0">
                <a:cs typeface="B Yagut" panose="00000400000000000000" pitchFamily="2" charset="-78"/>
              </a:rPr>
              <a:t>    د</a:t>
            </a:r>
            <a:r>
              <a:rPr lang="ar-SA" sz="3100" dirty="0">
                <a:cs typeface="B Yagut" panose="00000400000000000000" pitchFamily="2" charset="-78"/>
              </a:rPr>
              <a:t>ر اﻳﻦ ﺑﺨﺶ ﻣﻲ ﺗﻮاﻧﻴﺪ ﻋﻤﻠﻜﺮد ﻛﻠﻴﺪﻫﺎي ﺳﻤﺖ ﭼﭗ و راﺳﺖ ﻣﺎوس را ﺑﺎ </a:t>
            </a:r>
            <a:endParaRPr lang="fa-IR" sz="3100" dirty="0" smtClean="0">
              <a:cs typeface="B Yagut" panose="00000400000000000000" pitchFamily="2" charset="-78"/>
            </a:endParaRPr>
          </a:p>
          <a:p>
            <a:pPr marL="0" indent="0" algn="r" rtl="1">
              <a:buNone/>
            </a:pPr>
            <a:r>
              <a:rPr lang="fa-IR" sz="3100" dirty="0">
                <a:cs typeface="B Yagut" panose="00000400000000000000" pitchFamily="2" charset="-78"/>
              </a:rPr>
              <a:t> </a:t>
            </a:r>
            <a:r>
              <a:rPr lang="fa-IR" sz="3100" dirty="0" smtClean="0">
                <a:cs typeface="B Yagut" panose="00000400000000000000" pitchFamily="2" charset="-78"/>
              </a:rPr>
              <a:t>  </a:t>
            </a:r>
            <a:r>
              <a:rPr lang="ar-SA" sz="3100" dirty="0" smtClean="0">
                <a:cs typeface="B Yagut" panose="00000400000000000000" pitchFamily="2" charset="-78"/>
              </a:rPr>
              <a:t>اﻧﺘﺨﺎب</a:t>
            </a:r>
            <a:r>
              <a:rPr lang="fa-IR" sz="3100" dirty="0" smtClean="0">
                <a:cs typeface="B Yagut" panose="00000400000000000000" pitchFamily="2" charset="-78"/>
              </a:rPr>
              <a:t> </a:t>
            </a:r>
            <a:r>
              <a:rPr lang="fa-IR" sz="3100" dirty="0">
                <a:cs typeface="B Yagut" panose="00000400000000000000" pitchFamily="2" charset="-78"/>
              </a:rPr>
              <a:t>گزینه</a:t>
            </a:r>
            <a:r>
              <a:rPr lang="en-US" sz="3100" dirty="0">
                <a:cs typeface="B Yagut" panose="00000400000000000000" pitchFamily="2" charset="-78"/>
              </a:rPr>
              <a:t> Switch primary and secondary buttons</a:t>
            </a:r>
            <a:r>
              <a:rPr lang="fa-IR" sz="3100" dirty="0">
                <a:cs typeface="B Yagut" panose="00000400000000000000" pitchFamily="2" charset="-78"/>
              </a:rPr>
              <a:t> عوض کنید.</a:t>
            </a:r>
            <a:r>
              <a:rPr lang="ar-SA" sz="3100" dirty="0">
                <a:cs typeface="B Yagut" panose="00000400000000000000" pitchFamily="2" charset="-78"/>
              </a:rPr>
              <a:t>(</a:t>
            </a:r>
            <a:r>
              <a:rPr lang="ar-SA" sz="3100" dirty="0" smtClean="0">
                <a:cs typeface="B Yagut" panose="00000400000000000000" pitchFamily="2" charset="-78"/>
              </a:rPr>
              <a:t>اﻳﻦ</a:t>
            </a:r>
            <a:endParaRPr lang="fa-IR" sz="3100" dirty="0" smtClean="0">
              <a:cs typeface="B Yagut" panose="00000400000000000000" pitchFamily="2" charset="-78"/>
            </a:endParaRPr>
          </a:p>
          <a:p>
            <a:pPr marL="0" indent="0" algn="r" rtl="1">
              <a:buNone/>
            </a:pPr>
            <a:r>
              <a:rPr lang="fa-IR" sz="3100" dirty="0">
                <a:cs typeface="B Yagut" panose="00000400000000000000" pitchFamily="2" charset="-78"/>
              </a:rPr>
              <a:t> </a:t>
            </a:r>
            <a:r>
              <a:rPr lang="fa-IR" sz="3100" dirty="0" smtClean="0">
                <a:cs typeface="B Yagut" panose="00000400000000000000" pitchFamily="2" charset="-78"/>
              </a:rPr>
              <a:t>   </a:t>
            </a:r>
            <a:r>
              <a:rPr lang="ar-SA" sz="3100" dirty="0" smtClean="0">
                <a:cs typeface="B Yagut" panose="00000400000000000000" pitchFamily="2" charset="-78"/>
              </a:rPr>
              <a:t> </a:t>
            </a:r>
            <a:r>
              <a:rPr lang="ar-SA" sz="3100" dirty="0">
                <a:cs typeface="B Yagut" panose="00000400000000000000" pitchFamily="2" charset="-78"/>
              </a:rPr>
              <a:t>ﮔﺰﻳﻨﻪ ﺑﺮاي اﻓﺮاد ﭼﭗ دﺳﺖ ﻣﻨﺎﺳﺐ اﺳﺖ).</a:t>
            </a:r>
            <a:endParaRPr lang="en-US" sz="3100" dirty="0">
              <a:cs typeface="B Yagut" panose="00000400000000000000" pitchFamily="2" charset="-78"/>
            </a:endParaRPr>
          </a:p>
          <a:p>
            <a:pPr algn="r" rtl="1"/>
            <a:r>
              <a:rPr lang="en-US" sz="3600" b="1" dirty="0" smtClean="0"/>
              <a:t>Double click speed </a:t>
            </a:r>
            <a:r>
              <a:rPr lang="fa-IR" sz="3600" b="1" dirty="0" smtClean="0"/>
              <a:t> :</a:t>
            </a:r>
          </a:p>
          <a:p>
            <a:pPr marL="0" indent="0" algn="r" rtl="1">
              <a:buNone/>
            </a:pPr>
            <a:r>
              <a:rPr lang="fa-IR" sz="3400" dirty="0" smtClean="0">
                <a:cs typeface="B Yagut" panose="00000400000000000000" pitchFamily="2" charset="-78"/>
              </a:rPr>
              <a:t>     </a:t>
            </a:r>
            <a:r>
              <a:rPr lang="ar-SA" sz="3400" dirty="0" smtClean="0">
                <a:cs typeface="B Yagut" panose="00000400000000000000" pitchFamily="2" charset="-78"/>
              </a:rPr>
              <a:t>در </a:t>
            </a:r>
            <a:r>
              <a:rPr lang="ar-SA" sz="3400" dirty="0">
                <a:cs typeface="B Yagut" panose="00000400000000000000" pitchFamily="2" charset="-78"/>
              </a:rPr>
              <a:t>اﻳﻦ ﻗﺴﻤﺖ ﻣﻲ ﺗﻮاﻧﻴﺪ ﺳﺮﻋﺖ داﺑﻞ </a:t>
            </a:r>
            <a:r>
              <a:rPr lang="ar-SA" sz="3400" dirty="0" smtClean="0">
                <a:cs typeface="B Yagut" panose="00000400000000000000" pitchFamily="2" charset="-78"/>
              </a:rPr>
              <a:t>ﻛﻠﻴﻚ</a:t>
            </a:r>
            <a:r>
              <a:rPr lang="fa-IR" sz="3400" dirty="0" smtClean="0">
                <a:cs typeface="B Yagut" panose="00000400000000000000" pitchFamily="2" charset="-78"/>
              </a:rPr>
              <a:t> </a:t>
            </a:r>
            <a:r>
              <a:rPr lang="ar-SA" sz="3400" dirty="0" smtClean="0">
                <a:cs typeface="B Yagut" panose="00000400000000000000" pitchFamily="2" charset="-78"/>
              </a:rPr>
              <a:t>ﻣﺎوس </a:t>
            </a:r>
            <a:r>
              <a:rPr lang="ar-SA" sz="3400" dirty="0">
                <a:cs typeface="B Yagut" panose="00000400000000000000" pitchFamily="2" charset="-78"/>
              </a:rPr>
              <a:t>را </a:t>
            </a:r>
            <a:r>
              <a:rPr lang="ar-SA" sz="3400" dirty="0" smtClean="0">
                <a:cs typeface="B Yagut" panose="00000400000000000000" pitchFamily="2" charset="-78"/>
              </a:rPr>
              <a:t>ﺗﻐﻴﻴﺮ دﻫﻴﺪ و </a:t>
            </a:r>
            <a:endParaRPr lang="fa-IR" sz="3400" dirty="0" smtClean="0">
              <a:cs typeface="B Yagut" panose="00000400000000000000" pitchFamily="2" charset="-78"/>
            </a:endParaRPr>
          </a:p>
          <a:p>
            <a:pPr marL="0" indent="0" algn="r" rtl="1">
              <a:buNone/>
            </a:pPr>
            <a:r>
              <a:rPr lang="fa-IR" sz="3400" dirty="0">
                <a:cs typeface="B Yagut" panose="00000400000000000000" pitchFamily="2" charset="-78"/>
              </a:rPr>
              <a:t> </a:t>
            </a:r>
            <a:r>
              <a:rPr lang="fa-IR" sz="3400" dirty="0" smtClean="0">
                <a:cs typeface="B Yagut" panose="00000400000000000000" pitchFamily="2" charset="-78"/>
              </a:rPr>
              <a:t>    </a:t>
            </a:r>
            <a:r>
              <a:rPr lang="ar-SA" sz="3400" dirty="0" smtClean="0">
                <a:cs typeface="B Yagut" panose="00000400000000000000" pitchFamily="2" charset="-78"/>
              </a:rPr>
              <a:t>ﺑﺮاي</a:t>
            </a:r>
            <a:r>
              <a:rPr lang="fa-IR" sz="3400" dirty="0" smtClean="0">
                <a:cs typeface="B Yagut" panose="00000400000000000000" pitchFamily="2" charset="-78"/>
              </a:rPr>
              <a:t> </a:t>
            </a:r>
            <a:r>
              <a:rPr lang="ar-SA" sz="3400" dirty="0" smtClean="0">
                <a:cs typeface="B Yagut" panose="00000400000000000000" pitchFamily="2" charset="-78"/>
              </a:rPr>
              <a:t>آزﻣﺎﻳﺶ</a:t>
            </a:r>
            <a:r>
              <a:rPr lang="fa-IR" sz="3400" dirty="0" smtClean="0">
                <a:cs typeface="B Yagut" panose="00000400000000000000" pitchFamily="2" charset="-78"/>
              </a:rPr>
              <a:t> </a:t>
            </a:r>
            <a:r>
              <a:rPr lang="ar-SA" sz="3400" dirty="0" smtClean="0">
                <a:cs typeface="B Yagut" panose="00000400000000000000" pitchFamily="2" charset="-78"/>
              </a:rPr>
              <a:t>ﺳﺮﻋﺖ،روي </a:t>
            </a:r>
            <a:r>
              <a:rPr lang="ar-SA" sz="3400" dirty="0">
                <a:cs typeface="B Yagut" panose="00000400000000000000" pitchFamily="2" charset="-78"/>
              </a:rPr>
              <a:t>ﻋﻼﻣﺖ ﭘﻮﺷﻪ </a:t>
            </a:r>
            <a:r>
              <a:rPr lang="ar-SA" sz="3400" dirty="0" smtClean="0">
                <a:cs typeface="B Yagut" panose="00000400000000000000" pitchFamily="2" charset="-78"/>
              </a:rPr>
              <a:t>رو ﺑﻪروي آن </a:t>
            </a:r>
            <a:r>
              <a:rPr lang="ar-SA" sz="3400" dirty="0">
                <a:cs typeface="B Yagut" panose="00000400000000000000" pitchFamily="2" charset="-78"/>
              </a:rPr>
              <a:t>داﺑﻞ </a:t>
            </a:r>
            <a:r>
              <a:rPr lang="ar-SA" sz="3400" dirty="0" smtClean="0">
                <a:cs typeface="B Yagut" panose="00000400000000000000" pitchFamily="2" charset="-78"/>
              </a:rPr>
              <a:t>ﻛﻠﻴﻚ</a:t>
            </a:r>
            <a:endParaRPr lang="fa-IR" sz="3400" dirty="0" smtClean="0">
              <a:cs typeface="B Yagut" panose="00000400000000000000" pitchFamily="2" charset="-78"/>
            </a:endParaRPr>
          </a:p>
          <a:p>
            <a:pPr marL="0" indent="0" algn="r" rtl="1">
              <a:buNone/>
            </a:pPr>
            <a:r>
              <a:rPr lang="fa-IR" sz="3400" dirty="0">
                <a:cs typeface="B Yagut" panose="00000400000000000000" pitchFamily="2" charset="-78"/>
              </a:rPr>
              <a:t> </a:t>
            </a:r>
            <a:r>
              <a:rPr lang="fa-IR" sz="3400" dirty="0" smtClean="0">
                <a:cs typeface="B Yagut" panose="00000400000000000000" pitchFamily="2" charset="-78"/>
              </a:rPr>
              <a:t>    </a:t>
            </a:r>
            <a:r>
              <a:rPr lang="ar-SA" sz="3400" dirty="0" smtClean="0">
                <a:cs typeface="B Yagut" panose="00000400000000000000" pitchFamily="2" charset="-78"/>
              </a:rPr>
              <a:t> ﻛﻨﻴﺪ</a:t>
            </a:r>
            <a:r>
              <a:rPr lang="ar-SA" sz="3400" dirty="0">
                <a:cs typeface="B Yagut" panose="00000400000000000000" pitchFamily="2" charset="-78"/>
              </a:rPr>
              <a:t>.</a:t>
            </a:r>
            <a:endParaRPr lang="fa-IR" sz="3400" dirty="0">
              <a:cs typeface="B Yagut" panose="00000400000000000000" pitchFamily="2" charset="-78"/>
            </a:endParaRPr>
          </a:p>
          <a:p>
            <a:pPr algn="r" rtl="1"/>
            <a:r>
              <a:rPr lang="en-US" sz="3600" b="1" dirty="0" smtClean="0"/>
              <a:t>Clicklock </a:t>
            </a:r>
            <a:r>
              <a:rPr lang="fa-IR" sz="3600" b="1" dirty="0"/>
              <a:t>:</a:t>
            </a:r>
            <a:r>
              <a:rPr lang="fa-IR" sz="3400" dirty="0">
                <a:cs typeface="B Yagut" panose="00000400000000000000" pitchFamily="2" charset="-78"/>
              </a:rPr>
              <a:t> </a:t>
            </a:r>
            <a:r>
              <a:rPr lang="ar-SA" sz="3400" dirty="0">
                <a:cs typeface="B Yagut" panose="00000400000000000000" pitchFamily="2" charset="-78"/>
              </a:rPr>
              <a:t>در اﻳﻦ ﻗﺴﻤﺖ ﻣﻲ ﺗﻮاﻧﻴﺪ ﺧﺎﺻﻴﺖ ﻗﻔﻞ ﻛﻠﻴﻚ را ﺑﺎ اﻧﺘﺨﺎب ﮔﺰﻳﻨﻪ</a:t>
            </a:r>
            <a:r>
              <a:rPr lang="en-US" sz="3400" dirty="0">
                <a:cs typeface="B Yagut" panose="00000400000000000000" pitchFamily="2" charset="-78"/>
              </a:rPr>
              <a:t>Turn on Clicklock</a:t>
            </a:r>
            <a:r>
              <a:rPr lang="ar-SA" sz="3400" dirty="0">
                <a:cs typeface="B Yagut" panose="00000400000000000000" pitchFamily="2" charset="-78"/>
              </a:rPr>
              <a:t> ﻓﻌﺎل</a:t>
            </a:r>
            <a:r>
              <a:rPr lang="fa-IR" sz="3400" dirty="0">
                <a:cs typeface="B Yagut" panose="00000400000000000000" pitchFamily="2" charset="-78"/>
              </a:rPr>
              <a:t> کنید.</a:t>
            </a:r>
            <a:r>
              <a:rPr lang="ar-SA" sz="3400" dirty="0">
                <a:cs typeface="B Yagut" panose="00000400000000000000" pitchFamily="2" charset="-78"/>
              </a:rPr>
              <a:t> </a:t>
            </a:r>
            <a:endParaRPr lang="fa-IR" sz="3400" dirty="0">
              <a:cs typeface="B Yagut" panose="00000400000000000000" pitchFamily="2" charset="-78"/>
            </a:endParaRPr>
          </a:p>
          <a:p>
            <a:pPr algn="r" rtl="1"/>
            <a:r>
              <a:rPr lang="ar-SA" sz="3400" dirty="0">
                <a:cs typeface="B Yagut" panose="00000400000000000000" pitchFamily="2" charset="-78"/>
              </a:rPr>
              <a:t>در اﻳﻦ ﺣﺎﻟﺖ، ﺑﺮاي اﻧﺠﺎم و ﻳﺎ اﺳﻜﺮول ﻛﺎﻓﻲ اﺳﺖ دﻛﻤﻪ ﺳﻤﺖ ﭼﭗ ﻣﺎوس را روي ﺷﻲء ﻣﻮرد ﻧﻈﺮ ﭼﻨﺪ ﻟﺤﻈﻪ ﻧﮕﻪ داﺷﺘﻪ، ﺳﭙﺲ آن را رﻫﺎ ﻛﻨﻴﺪ (ﺑﺪون ﭘﺎﻳﻴﻦ ﻧﮕﻪ داﺷﺘﻦ ﻛﻠﻴﺪ ﺳﻤﺖ ﭼﭗ ﻣﺎوس، ﻋﻤﻞ درگ ﻳﺎ اﺳﻜﺮول اﻧﺠﺎم ﻣﻲ ﺷﻮد). </a:t>
            </a:r>
            <a:endParaRPr lang="fa-IR" sz="3400" dirty="0">
              <a:cs typeface="B Yagut" panose="00000400000000000000" pitchFamily="2" charset="-78"/>
            </a:endParaRPr>
          </a:p>
          <a:p>
            <a:pPr marL="0" indent="0" algn="r" rtl="1">
              <a:buNone/>
            </a:pPr>
            <a:endParaRPr lang="fa-IR" sz="4200" dirty="0" smtClean="0">
              <a:cs typeface="B Yagut" panose="00000400000000000000" pitchFamily="2" charset="-78"/>
            </a:endParaRPr>
          </a:p>
          <a:p>
            <a:pPr marL="0" indent="0" algn="r" rtl="1">
              <a:buNone/>
            </a:pPr>
            <a:endParaRPr lang="en-US" sz="4200" dirty="0" smtClean="0">
              <a:cs typeface="B Yagut" panose="00000400000000000000" pitchFamily="2" charset="-78"/>
            </a:endParaRPr>
          </a:p>
          <a:p>
            <a:pPr marL="0" indent="0" algn="r" rtl="1">
              <a:buNone/>
            </a:pPr>
            <a:endParaRPr lang="en-AU" sz="4200" dirty="0">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25067824"/>
      </p:ext>
    </p:extLst>
  </p:cSld>
  <p:clrMapOvr>
    <a:masterClrMapping/>
  </p:clrMapOvr>
  <mc:AlternateContent xmlns:mc="http://schemas.openxmlformats.org/markup-compatibility/2006" xmlns:p14="http://schemas.microsoft.com/office/powerpoint/2010/main">
    <mc:Choice Requires="p14">
      <p:transition spd="slow" p14:dur="2000" advTm="12163"/>
    </mc:Choice>
    <mc:Fallback xmlns="">
      <p:transition spd="slow" advTm="1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27584" y="1700808"/>
            <a:ext cx="6383404" cy="4320480"/>
            <a:chOff x="1114435" y="2895575"/>
            <a:chExt cx="3764046" cy="3024337"/>
          </a:xfrm>
        </p:grpSpPr>
        <p:pic>
          <p:nvPicPr>
            <p:cNvPr id="3" name="Picture 2"/>
            <p:cNvPicPr>
              <a:picLocks noChangeAspect="1"/>
            </p:cNvPicPr>
            <p:nvPr/>
          </p:nvPicPr>
          <p:blipFill rotWithShape="1">
            <a:blip r:embed="rId4"/>
            <a:srcRect l="-1802" t="1254" r="2671" b="2672"/>
            <a:stretch/>
          </p:blipFill>
          <p:spPr>
            <a:xfrm>
              <a:off x="2106173" y="2895575"/>
              <a:ext cx="2772308" cy="3024337"/>
            </a:xfrm>
            <a:prstGeom prst="rect">
              <a:avLst/>
            </a:prstGeom>
          </p:spPr>
        </p:pic>
        <p:sp>
          <p:nvSpPr>
            <p:cNvPr id="4" name="Rounded Rectangular Callout 3"/>
            <p:cNvSpPr/>
            <p:nvPr/>
          </p:nvSpPr>
          <p:spPr>
            <a:xfrm>
              <a:off x="1114435" y="3221312"/>
              <a:ext cx="991738" cy="307910"/>
            </a:xfrm>
            <a:prstGeom prst="wedgeRoundRectCallout">
              <a:avLst>
                <a:gd name="adj1" fmla="val 71392"/>
                <a:gd name="adj2" fmla="val 19493"/>
                <a:gd name="adj3" fmla="val 16667"/>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400" b="1" dirty="0" smtClean="0">
                  <a:cs typeface="B Yagut" panose="00000400000000000000" pitchFamily="2" charset="-78"/>
                </a:rPr>
                <a:t>تعویض کار کلیدهای چپ و راست ماوس</a:t>
              </a:r>
              <a:endParaRPr lang="fa-IR" sz="1400" b="1" dirty="0">
                <a:cs typeface="B Yagut" panose="00000400000000000000" pitchFamily="2" charset="-78"/>
              </a:endParaRPr>
            </a:p>
          </p:txBody>
        </p:sp>
        <p:sp>
          <p:nvSpPr>
            <p:cNvPr id="5" name="Rounded Rectangular Callout 4"/>
            <p:cNvSpPr/>
            <p:nvPr/>
          </p:nvSpPr>
          <p:spPr>
            <a:xfrm>
              <a:off x="1345112" y="3991687"/>
              <a:ext cx="816164" cy="298939"/>
            </a:xfrm>
            <a:prstGeom prst="wedgeRoundRectCallout">
              <a:avLst>
                <a:gd name="adj1" fmla="val 81746"/>
                <a:gd name="adj2" fmla="val 17148"/>
                <a:gd name="adj3" fmla="val 16667"/>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400" b="1" dirty="0">
                  <a:solidFill>
                    <a:schemeClr val="dk1"/>
                  </a:solidFill>
                  <a:cs typeface="B Yagut" panose="00000400000000000000" pitchFamily="2" charset="-78"/>
                </a:rPr>
                <a:t>سرعت دابل کلیک</a:t>
              </a:r>
            </a:p>
          </p:txBody>
        </p:sp>
        <p:sp>
          <p:nvSpPr>
            <p:cNvPr id="6" name="Rounded Rectangular Callout 5"/>
            <p:cNvSpPr/>
            <p:nvPr/>
          </p:nvSpPr>
          <p:spPr>
            <a:xfrm>
              <a:off x="1168755" y="4728975"/>
              <a:ext cx="883097" cy="280672"/>
            </a:xfrm>
            <a:prstGeom prst="wedgeRoundRectCallout">
              <a:avLst>
                <a:gd name="adj1" fmla="val 81746"/>
                <a:gd name="adj2" fmla="val 17148"/>
                <a:gd name="adj3" fmla="val 16667"/>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fa-IR" sz="1400" b="1" dirty="0" smtClean="0"/>
                <a:t>فعال </a:t>
              </a:r>
              <a:r>
                <a:rPr lang="fa-IR" sz="1400" b="1" dirty="0">
                  <a:solidFill>
                    <a:schemeClr val="dk1"/>
                  </a:solidFill>
                  <a:cs typeface="B Yagut" panose="00000400000000000000" pitchFamily="2" charset="-78"/>
                </a:rPr>
                <a:t>کردن</a:t>
              </a:r>
              <a:r>
                <a:rPr lang="fa-IR" sz="1400" b="1" dirty="0" smtClean="0"/>
                <a:t> خاصیت </a:t>
              </a:r>
            </a:p>
            <a:p>
              <a:pPr algn="ctr"/>
              <a:r>
                <a:rPr lang="en-US" sz="1200" b="1" dirty="0" smtClean="0"/>
                <a:t>CLICKLOCK</a:t>
              </a:r>
              <a:endParaRPr lang="fa-IR" sz="1200" b="1" dirty="0"/>
            </a:p>
          </p:txBody>
        </p:sp>
      </p:grpSp>
      <p:sp>
        <p:nvSpPr>
          <p:cNvPr id="7" name="Rectangle 6"/>
          <p:cNvSpPr/>
          <p:nvPr/>
        </p:nvSpPr>
        <p:spPr>
          <a:xfrm>
            <a:off x="3419872" y="6165304"/>
            <a:ext cx="2704352" cy="338554"/>
          </a:xfrm>
          <a:prstGeom prst="rect">
            <a:avLst/>
          </a:prstGeom>
        </p:spPr>
        <p:txBody>
          <a:bodyPr wrap="square">
            <a:spAutoFit/>
          </a:bodyPr>
          <a:lstStyle/>
          <a:p>
            <a:pPr rtl="1"/>
            <a:r>
              <a:rPr lang="ar-SA" sz="1600" b="1" dirty="0">
                <a:cs typeface="B Yagut" panose="00000400000000000000" pitchFamily="2" charset="-78"/>
              </a:rPr>
              <a:t>ﺷﻜﻞ </a:t>
            </a:r>
            <a:r>
              <a:rPr lang="ar-SA" sz="1600" b="1" dirty="0" smtClean="0">
                <a:cs typeface="B Yagut" panose="00000400000000000000" pitchFamily="2" charset="-78"/>
              </a:rPr>
              <a:t>‏</a:t>
            </a:r>
            <a:r>
              <a:rPr lang="fa-IR" sz="1600" b="1" dirty="0" smtClean="0">
                <a:cs typeface="B Yagut" panose="00000400000000000000" pitchFamily="2" charset="-78"/>
              </a:rPr>
              <a:t>5</a:t>
            </a:r>
            <a:r>
              <a:rPr lang="ar-SA" sz="1600" b="1" dirty="0" smtClean="0">
                <a:cs typeface="B Yagut" panose="00000400000000000000" pitchFamily="2" charset="-78"/>
              </a:rPr>
              <a:t> </a:t>
            </a:r>
            <a:r>
              <a:rPr lang="fa-IR" sz="1600" b="1" dirty="0" smtClean="0">
                <a:cs typeface="B Yagut" panose="00000400000000000000" pitchFamily="2" charset="-78"/>
              </a:rPr>
              <a:t>–</a:t>
            </a:r>
            <a:r>
              <a:rPr lang="ar-SA" sz="1600" b="1" dirty="0" smtClean="0">
                <a:cs typeface="B Yagut" panose="00000400000000000000" pitchFamily="2" charset="-78"/>
              </a:rPr>
              <a:t> </a:t>
            </a:r>
            <a:r>
              <a:rPr lang="fa-IR" sz="1600" b="1" dirty="0" smtClean="0">
                <a:cs typeface="B Yagut" panose="00000400000000000000" pitchFamily="2" charset="-78"/>
              </a:rPr>
              <a:t>27- </a:t>
            </a:r>
            <a:r>
              <a:rPr lang="ar-SA" sz="1600" b="1" dirty="0" smtClean="0">
                <a:cs typeface="B Yagut" panose="00000400000000000000" pitchFamily="2" charset="-78"/>
              </a:rPr>
              <a:t>ﺗﻨﻈﻴﻤﺎت </a:t>
            </a:r>
            <a:r>
              <a:rPr lang="ar-SA" sz="1600" b="1" dirty="0">
                <a:cs typeface="B Yagut" panose="00000400000000000000" pitchFamily="2" charset="-78"/>
              </a:rPr>
              <a:t>ﻣﺎوس</a:t>
            </a:r>
            <a:endParaRPr lang="fa-IR" sz="1600" b="1" dirty="0" smtClean="0">
              <a:cs typeface="B Yagut" panose="00000400000000000000" pitchFamily="2" charset="-78"/>
            </a:endParaRPr>
          </a:p>
        </p:txBody>
      </p:sp>
      <p:sp>
        <p:nvSpPr>
          <p:cNvPr id="9" name="Rectangle 8"/>
          <p:cNvSpPr/>
          <p:nvPr/>
        </p:nvSpPr>
        <p:spPr>
          <a:xfrm>
            <a:off x="467544" y="643709"/>
            <a:ext cx="8198458" cy="861774"/>
          </a:xfrm>
          <a:prstGeom prst="rect">
            <a:avLst/>
          </a:prstGeom>
        </p:spPr>
        <p:txBody>
          <a:bodyPr wrap="square">
            <a:spAutoFit/>
          </a:bodyPr>
          <a:lstStyle/>
          <a:p>
            <a:pPr marL="342900" indent="-342900" algn="r" rtl="1">
              <a:buFont typeface="Arial" panose="020B0604020202020204" pitchFamily="34" charset="0"/>
              <a:buChar char="•"/>
            </a:pPr>
            <a:r>
              <a:rPr lang="ar-SA" sz="2400" dirty="0" smtClean="0">
                <a:cs typeface="B Yagut" panose="00000400000000000000" pitchFamily="2" charset="-78"/>
              </a:rPr>
              <a:t>ﺑﺎ </a:t>
            </a:r>
            <a:r>
              <a:rPr lang="ar-SA" sz="2400" dirty="0">
                <a:cs typeface="B Yagut" panose="00000400000000000000" pitchFamily="2" charset="-78"/>
              </a:rPr>
              <a:t>ﻛﻠﻴﻚ روي ﮔﺰﻳﻨﻪ </a:t>
            </a:r>
            <a:r>
              <a:rPr lang="en-US" sz="2400" dirty="0">
                <a:cs typeface="B Yagut" panose="00000400000000000000" pitchFamily="2" charset="-78"/>
              </a:rPr>
              <a:t>Settings</a:t>
            </a:r>
            <a:r>
              <a:rPr lang="ar-SA" sz="2400" dirty="0">
                <a:cs typeface="B Yagut" panose="00000400000000000000" pitchFamily="2" charset="-78"/>
              </a:rPr>
              <a:t> ﻣﻲ ﺗﻮاﻧﻴﺪ زﻣﺎن ﻧﮕﻪ داﺷﺘﻦ ﻣﺎوس را ﺗﻐﻴﻴﺮ دﻫﻴﺪ. ﺑﺎ ﻛﻠﻴﻚ ﻣﺠﺪد، ﻣﺎوس آزاد ﻣﻲ ﺷﻮد.</a:t>
            </a:r>
            <a:endParaRPr lang="en-AU" sz="2400" dirty="0">
              <a:cs typeface="B Yagut" panose="00000400000000000000" pitchFamily="2" charset="-78"/>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70196093"/>
      </p:ext>
    </p:extLst>
  </p:cSld>
  <p:clrMapOvr>
    <a:masterClrMapping/>
  </p:clrMapOvr>
  <mc:AlternateContent xmlns:mc="http://schemas.openxmlformats.org/markup-compatibility/2006" xmlns:p14="http://schemas.microsoft.com/office/powerpoint/2010/main">
    <mc:Choice Requires="p14">
      <p:transition spd="slow" p14:dur="2000" advTm="69941"/>
    </mc:Choice>
    <mc:Fallback xmlns="">
      <p:transition spd="slow" advTm="69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23403" y="6458660"/>
            <a:ext cx="3516607" cy="338554"/>
          </a:xfrm>
          <a:prstGeom prst="rect">
            <a:avLst/>
          </a:prstGeom>
        </p:spPr>
        <p:txBody>
          <a:bodyPr wrap="square">
            <a:spAutoFit/>
          </a:bodyPr>
          <a:lstStyle/>
          <a:p>
            <a:pPr rtl="1"/>
            <a:r>
              <a:rPr lang="ar-SA" sz="1600" b="1" dirty="0">
                <a:cs typeface="B Yagut" panose="00000400000000000000" pitchFamily="2" charset="-78"/>
              </a:rPr>
              <a:t>ﺷﻜﻞ </a:t>
            </a:r>
            <a:r>
              <a:rPr lang="ar-SA" sz="1600" b="1" dirty="0" smtClean="0">
                <a:cs typeface="B Yagut" panose="00000400000000000000" pitchFamily="2" charset="-78"/>
              </a:rPr>
              <a:t>‏</a:t>
            </a:r>
            <a:r>
              <a:rPr lang="fa-IR" sz="1600" b="1" dirty="0" smtClean="0">
                <a:cs typeface="B Yagut" panose="00000400000000000000" pitchFamily="2" charset="-78"/>
              </a:rPr>
              <a:t>5</a:t>
            </a:r>
            <a:r>
              <a:rPr lang="ar-SA" sz="1600" b="1" dirty="0" smtClean="0">
                <a:cs typeface="B Yagut" panose="00000400000000000000" pitchFamily="2" charset="-78"/>
              </a:rPr>
              <a:t> </a:t>
            </a:r>
            <a:r>
              <a:rPr lang="fa-IR" sz="1600" b="1" dirty="0" smtClean="0">
                <a:cs typeface="B Yagut" panose="00000400000000000000" pitchFamily="2" charset="-78"/>
              </a:rPr>
              <a:t>- 25  </a:t>
            </a:r>
            <a:r>
              <a:rPr lang="fa-IR" sz="1600" b="1" dirty="0">
                <a:solidFill>
                  <a:schemeClr val="dk1"/>
                </a:solidFill>
                <a:cs typeface="B Yagut" panose="00000400000000000000" pitchFamily="2" charset="-78"/>
              </a:rPr>
              <a:t>-</a:t>
            </a:r>
            <a:r>
              <a:rPr lang="fa-IR" sz="1600" b="1" dirty="0" smtClean="0">
                <a:cs typeface="B Yagut" panose="00000400000000000000" pitchFamily="2" charset="-78"/>
              </a:rPr>
              <a:t> </a:t>
            </a:r>
            <a:r>
              <a:rPr lang="ar-SA" sz="1600" b="1" dirty="0" smtClean="0">
                <a:cs typeface="B Yagut" panose="00000400000000000000" pitchFamily="2" charset="-78"/>
              </a:rPr>
              <a:t>ﺗﻐﻴﻴﺮ </a:t>
            </a:r>
            <a:r>
              <a:rPr lang="ar-SA" sz="1600" b="1" dirty="0">
                <a:cs typeface="B Yagut" panose="00000400000000000000" pitchFamily="2" charset="-78"/>
              </a:rPr>
              <a:t>ﺷﻜﻞ اﺷﺎره ﮔﺮ ﻣﺎوس</a:t>
            </a:r>
            <a:endParaRPr lang="fa-IR" sz="1600" b="1" dirty="0" smtClean="0">
              <a:cs typeface="B Yagut" panose="00000400000000000000" pitchFamily="2" charset="-78"/>
            </a:endParaRPr>
          </a:p>
        </p:txBody>
      </p:sp>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648" t="585" r="3440"/>
          <a:stretch/>
        </p:blipFill>
        <p:spPr bwMode="auto">
          <a:xfrm>
            <a:off x="5652406" y="2636912"/>
            <a:ext cx="3161528" cy="3638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5940010" y="6416362"/>
            <a:ext cx="2586320" cy="338554"/>
          </a:xfrm>
          <a:prstGeom prst="rect">
            <a:avLst/>
          </a:prstGeom>
        </p:spPr>
        <p:txBody>
          <a:bodyPr wrap="square">
            <a:spAutoFit/>
          </a:bodyPr>
          <a:lstStyle/>
          <a:p>
            <a:pPr algn="r" rtl="1"/>
            <a:r>
              <a:rPr lang="ar-SA" sz="1600" b="1" dirty="0">
                <a:cs typeface="B Yagut" panose="00000400000000000000" pitchFamily="2" charset="-78"/>
              </a:rPr>
              <a:t>ﺷﻜﻞ </a:t>
            </a:r>
            <a:r>
              <a:rPr lang="ar-SA" sz="1600" b="1" dirty="0" smtClean="0">
                <a:cs typeface="B Yagut" panose="00000400000000000000" pitchFamily="2" charset="-78"/>
              </a:rPr>
              <a:t>‏</a:t>
            </a:r>
            <a:r>
              <a:rPr lang="fa-IR" sz="1600" b="1" dirty="0" smtClean="0">
                <a:cs typeface="B Yagut" panose="00000400000000000000" pitchFamily="2" charset="-78"/>
              </a:rPr>
              <a:t>5</a:t>
            </a:r>
            <a:r>
              <a:rPr lang="ar-SA" sz="1600" b="1" dirty="0" smtClean="0">
                <a:cs typeface="B Yagut" panose="00000400000000000000" pitchFamily="2" charset="-78"/>
              </a:rPr>
              <a:t>  </a:t>
            </a:r>
            <a:r>
              <a:rPr lang="fa-IR" sz="1600" b="1" dirty="0" smtClean="0">
                <a:cs typeface="B Yagut" panose="00000400000000000000" pitchFamily="2" charset="-78"/>
              </a:rPr>
              <a:t>- 26 - </a:t>
            </a:r>
            <a:r>
              <a:rPr lang="ar-SA" sz="1600" b="1" dirty="0" smtClean="0">
                <a:cs typeface="B Yagut" panose="00000400000000000000" pitchFamily="2" charset="-78"/>
              </a:rPr>
              <a:t>ﺗﻨﻈﻴﻤﺎت </a:t>
            </a:r>
            <a:r>
              <a:rPr lang="ar-SA" sz="1600" b="1" dirty="0">
                <a:cs typeface="B Yagut" panose="00000400000000000000" pitchFamily="2" charset="-78"/>
              </a:rPr>
              <a:t>اﺷﺎره ﮔﺮ</a:t>
            </a:r>
            <a:endParaRPr lang="fa-IR" sz="1600" b="1" dirty="0" smtClean="0">
              <a:cs typeface="B Yagut" panose="00000400000000000000" pitchFamily="2" charset="-78"/>
            </a:endParaRPr>
          </a:p>
        </p:txBody>
      </p:sp>
      <p:grpSp>
        <p:nvGrpSpPr>
          <p:cNvPr id="10" name="Group 9"/>
          <p:cNvGrpSpPr/>
          <p:nvPr/>
        </p:nvGrpSpPr>
        <p:grpSpPr>
          <a:xfrm>
            <a:off x="139343" y="2480634"/>
            <a:ext cx="5208104" cy="3978026"/>
            <a:chOff x="719571" y="268219"/>
            <a:chExt cx="5616599" cy="493838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2789" y="268219"/>
              <a:ext cx="4543381" cy="4549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719571" y="1052736"/>
              <a:ext cx="1044116" cy="432048"/>
            </a:xfrm>
            <a:prstGeom prst="wedgeRoundRectCallout">
              <a:avLst>
                <a:gd name="adj1" fmla="val 70156"/>
                <a:gd name="adj2" fmla="val 21270"/>
                <a:gd name="adj3" fmla="val 16667"/>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300" b="1" dirty="0">
                  <a:cs typeface="B Yagut" panose="00000400000000000000" pitchFamily="2" charset="-78"/>
                </a:rPr>
                <a:t>انتخاب الگو </a:t>
              </a:r>
              <a:endParaRPr lang="en-US" sz="1300" b="1" dirty="0">
                <a:cs typeface="B Yagut" panose="00000400000000000000" pitchFamily="2" charset="-78"/>
              </a:endParaRPr>
            </a:p>
          </p:txBody>
        </p:sp>
        <p:sp>
          <p:nvSpPr>
            <p:cNvPr id="12" name="Rounded Rectangular Callout 11"/>
            <p:cNvSpPr/>
            <p:nvPr/>
          </p:nvSpPr>
          <p:spPr>
            <a:xfrm>
              <a:off x="1241628" y="4560354"/>
              <a:ext cx="2376264" cy="646245"/>
            </a:xfrm>
            <a:prstGeom prst="wedgeRoundRectCallout">
              <a:avLst>
                <a:gd name="adj1" fmla="val -16321"/>
                <a:gd name="adj2" fmla="val -107914"/>
                <a:gd name="adj3" fmla="val 16667"/>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300" b="1" dirty="0" smtClean="0">
                  <a:solidFill>
                    <a:schemeClr val="dk1"/>
                  </a:solidFill>
                  <a:cs typeface="B Yagut" panose="00000400000000000000" pitchFamily="2" charset="-78"/>
                </a:rPr>
                <a:t>به </a:t>
              </a:r>
              <a:r>
                <a:rPr lang="fa-IR" sz="1300" b="1" dirty="0" smtClean="0">
                  <a:cs typeface="B Yagut" panose="00000400000000000000" pitchFamily="2" charset="-78"/>
                </a:rPr>
                <a:t>الگوهای</a:t>
              </a:r>
              <a:r>
                <a:rPr lang="fa-IR" sz="1300" b="1" dirty="0" smtClean="0">
                  <a:solidFill>
                    <a:schemeClr val="dk1"/>
                  </a:solidFill>
                  <a:cs typeface="B Yagut" panose="00000400000000000000" pitchFamily="2" charset="-78"/>
                </a:rPr>
                <a:t> نمایشی اجازه تغییر</a:t>
              </a:r>
            </a:p>
            <a:p>
              <a:pPr algn="ctr"/>
              <a:r>
                <a:rPr lang="fa-IR" sz="1300" b="1" dirty="0" smtClean="0">
                  <a:solidFill>
                    <a:schemeClr val="dk1"/>
                  </a:solidFill>
                  <a:cs typeface="B Yagut" panose="00000400000000000000" pitchFamily="2" charset="-78"/>
                </a:rPr>
                <a:t> </a:t>
              </a:r>
              <a:r>
                <a:rPr lang="fa-IR" sz="1300" b="1" dirty="0">
                  <a:solidFill>
                    <a:schemeClr val="dk1"/>
                  </a:solidFill>
                  <a:cs typeface="B Yagut" panose="00000400000000000000" pitchFamily="2" charset="-78"/>
                </a:rPr>
                <a:t>شکل اشاره گر ماوس را </a:t>
              </a:r>
              <a:r>
                <a:rPr lang="fa-IR" sz="1300" b="1" dirty="0" smtClean="0">
                  <a:solidFill>
                    <a:schemeClr val="dk1"/>
                  </a:solidFill>
                  <a:cs typeface="B Yagut" panose="00000400000000000000" pitchFamily="2" charset="-78"/>
                </a:rPr>
                <a:t>می دهد</a:t>
              </a:r>
              <a:r>
                <a:rPr lang="fa-IR" sz="1400" b="1" dirty="0" smtClean="0">
                  <a:solidFill>
                    <a:schemeClr val="dk1"/>
                  </a:solidFill>
                  <a:cs typeface="B Yagut" panose="00000400000000000000" pitchFamily="2" charset="-78"/>
                </a:rPr>
                <a:t>.</a:t>
              </a:r>
              <a:endParaRPr lang="en-US" sz="1400" b="1" dirty="0">
                <a:solidFill>
                  <a:schemeClr val="dk1"/>
                </a:solidFill>
                <a:cs typeface="B Yagut" panose="00000400000000000000" pitchFamily="2" charset="-78"/>
              </a:endParaRPr>
            </a:p>
          </p:txBody>
        </p:sp>
        <p:sp>
          <p:nvSpPr>
            <p:cNvPr id="13" name="Rounded Rectangular Callout 12"/>
            <p:cNvSpPr/>
            <p:nvPr/>
          </p:nvSpPr>
          <p:spPr>
            <a:xfrm>
              <a:off x="3830747" y="3073326"/>
              <a:ext cx="1368152" cy="504056"/>
            </a:xfrm>
            <a:prstGeom prst="wedgeRoundRectCallout">
              <a:avLst>
                <a:gd name="adj1" fmla="val 41869"/>
                <a:gd name="adj2" fmla="val 78992"/>
                <a:gd name="adj3" fmla="val 16667"/>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300" b="1" dirty="0">
                  <a:cs typeface="B Yagut" panose="00000400000000000000" pitchFamily="2" charset="-78"/>
                </a:rPr>
                <a:t>تغییر شکل</a:t>
              </a:r>
            </a:p>
            <a:p>
              <a:pPr algn="ctr"/>
              <a:r>
                <a:rPr lang="fa-IR" sz="1300" b="1" dirty="0">
                  <a:cs typeface="B Yagut" panose="00000400000000000000" pitchFamily="2" charset="-78"/>
                </a:rPr>
                <a:t> اشاره گر ماوس</a:t>
              </a:r>
              <a:endParaRPr lang="en-US" sz="1300" b="1" dirty="0">
                <a:cs typeface="B Yagut" panose="00000400000000000000" pitchFamily="2" charset="-78"/>
              </a:endParaRPr>
            </a:p>
          </p:txBody>
        </p:sp>
        <p:sp>
          <p:nvSpPr>
            <p:cNvPr id="14" name="Rounded Rectangular Callout 13"/>
            <p:cNvSpPr/>
            <p:nvPr/>
          </p:nvSpPr>
          <p:spPr>
            <a:xfrm>
              <a:off x="719571" y="1713711"/>
              <a:ext cx="1074460" cy="804933"/>
            </a:xfrm>
            <a:prstGeom prst="wedgeRoundRectCallout">
              <a:avLst>
                <a:gd name="adj1" fmla="val 70156"/>
                <a:gd name="adj2" fmla="val 21270"/>
                <a:gd name="adj3" fmla="val 16667"/>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300" b="1" dirty="0">
                  <a:cs typeface="B Yagut" panose="00000400000000000000" pitchFamily="2" charset="-78"/>
                </a:rPr>
                <a:t>شکل اشاره گر ماوس در </a:t>
              </a:r>
              <a:r>
                <a:rPr lang="fa-IR" sz="1300" dirty="0">
                  <a:cs typeface="B Yagut" panose="00000400000000000000" pitchFamily="2" charset="-78"/>
                </a:rPr>
                <a:t>حالت  عادی </a:t>
              </a:r>
              <a:endParaRPr lang="en-US" sz="1300" dirty="0">
                <a:cs typeface="B Yagut" panose="00000400000000000000" pitchFamily="2" charset="-78"/>
              </a:endParaRPr>
            </a:p>
          </p:txBody>
        </p:sp>
        <p:sp>
          <p:nvSpPr>
            <p:cNvPr id="15" name="Rounded Rectangular Callout 14"/>
            <p:cNvSpPr/>
            <p:nvPr/>
          </p:nvSpPr>
          <p:spPr>
            <a:xfrm>
              <a:off x="719571" y="3296434"/>
              <a:ext cx="1090225" cy="779303"/>
            </a:xfrm>
            <a:prstGeom prst="wedgeRoundRectCallout">
              <a:avLst>
                <a:gd name="adj1" fmla="val 70156"/>
                <a:gd name="adj2" fmla="val 21270"/>
                <a:gd name="adj3" fmla="val 16667"/>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dirty="0" smtClean="0">
                  <a:solidFill>
                    <a:schemeClr val="dk1"/>
                  </a:solidFill>
                  <a:cs typeface="B Yagut" panose="00000400000000000000" pitchFamily="2" charset="-78"/>
                </a:rPr>
                <a:t>سایه </a:t>
              </a:r>
              <a:r>
                <a:rPr lang="fa-IR" sz="1300" dirty="0">
                  <a:cs typeface="B Yagut" panose="00000400000000000000" pitchFamily="2" charset="-78"/>
                </a:rPr>
                <a:t>دار</a:t>
              </a:r>
              <a:r>
                <a:rPr lang="fa-IR" sz="1400" dirty="0" smtClean="0">
                  <a:solidFill>
                    <a:schemeClr val="dk1"/>
                  </a:solidFill>
                  <a:cs typeface="B Yagut" panose="00000400000000000000" pitchFamily="2" charset="-78"/>
                </a:rPr>
                <a:t> کردن اشاره گر ماوس </a:t>
              </a:r>
              <a:endParaRPr lang="en-US" sz="1400" dirty="0">
                <a:solidFill>
                  <a:schemeClr val="dk1"/>
                </a:solidFill>
                <a:cs typeface="B Yagut" panose="00000400000000000000" pitchFamily="2" charset="-78"/>
              </a:endParaRPr>
            </a:p>
          </p:txBody>
        </p:sp>
      </p:grpSp>
      <p:sp>
        <p:nvSpPr>
          <p:cNvPr id="16" name="Rectangle 15"/>
          <p:cNvSpPr/>
          <p:nvPr/>
        </p:nvSpPr>
        <p:spPr>
          <a:xfrm>
            <a:off x="424360" y="143968"/>
            <a:ext cx="8389574" cy="2308324"/>
          </a:xfrm>
          <a:prstGeom prst="rect">
            <a:avLst/>
          </a:prstGeom>
        </p:spPr>
        <p:txBody>
          <a:bodyPr wrap="square">
            <a:spAutoFit/>
          </a:bodyPr>
          <a:lstStyle/>
          <a:p>
            <a:pPr algn="r" rtl="1">
              <a:buFont typeface="Wingdings" panose="05000000000000000000" pitchFamily="2" charset="2"/>
              <a:buChar char="§"/>
            </a:pPr>
            <a:r>
              <a:rPr lang="fa-IR" sz="2400" b="1" dirty="0" smtClean="0">
                <a:cs typeface="B Yagut" panose="00000400000000000000" pitchFamily="2" charset="-78"/>
              </a:rPr>
              <a:t> </a:t>
            </a:r>
            <a:r>
              <a:rPr lang="ar-SA" sz="2400" b="1" dirty="0" smtClean="0">
                <a:cs typeface="B Yagut" panose="00000400000000000000" pitchFamily="2" charset="-78"/>
              </a:rPr>
              <a:t>ﺳﺮﺑﺮگ</a:t>
            </a:r>
            <a:r>
              <a:rPr lang="en-US" sz="2400" b="1" dirty="0" smtClean="0"/>
              <a:t> </a:t>
            </a:r>
            <a:r>
              <a:rPr lang="en-US" sz="2400" b="1" dirty="0"/>
              <a:t>Pointers</a:t>
            </a:r>
            <a:endParaRPr lang="en-AU" sz="2400" dirty="0">
              <a:cs typeface="B Yagut" panose="00000400000000000000" pitchFamily="2" charset="-78"/>
            </a:endParaRPr>
          </a:p>
          <a:p>
            <a:pPr algn="r" rtl="1"/>
            <a:r>
              <a:rPr lang="fa-IR" sz="2400" dirty="0" smtClean="0">
                <a:cs typeface="B Yagut" panose="00000400000000000000" pitchFamily="2" charset="-78"/>
              </a:rPr>
              <a:t>  </a:t>
            </a:r>
            <a:r>
              <a:rPr lang="ar-SA" sz="2400" dirty="0" smtClean="0">
                <a:cs typeface="B Yagut" panose="00000400000000000000" pitchFamily="2" charset="-78"/>
              </a:rPr>
              <a:t>اﻳﻦ </a:t>
            </a:r>
            <a:r>
              <a:rPr lang="ar-SA" sz="2400" dirty="0">
                <a:cs typeface="B Yagut" panose="00000400000000000000" pitchFamily="2" charset="-78"/>
              </a:rPr>
              <a:t>ﺳﺮﺑﺮگ (ﺷﻜ</a:t>
            </a:r>
            <a:r>
              <a:rPr lang="fa-IR" sz="2400" dirty="0">
                <a:cs typeface="B Yagut" panose="00000400000000000000" pitchFamily="2" charset="-78"/>
              </a:rPr>
              <a:t>ل </a:t>
            </a:r>
            <a:r>
              <a:rPr lang="fa-IR" sz="2400" dirty="0" smtClean="0">
                <a:cs typeface="B Yagut" panose="00000400000000000000" pitchFamily="2" charset="-78"/>
              </a:rPr>
              <a:t>5-25)</a:t>
            </a:r>
            <a:r>
              <a:rPr lang="ar-SA" sz="2400" dirty="0" smtClean="0">
                <a:cs typeface="B Yagut" panose="00000400000000000000" pitchFamily="2" charset="-78"/>
              </a:rPr>
              <a:t> </a:t>
            </a:r>
            <a:r>
              <a:rPr lang="ar-SA" sz="2400" dirty="0">
                <a:cs typeface="B Yagut" panose="00000400000000000000" pitchFamily="2" charset="-78"/>
              </a:rPr>
              <a:t>ﺑﺮاي ﺗﻐﻴﻴﺮ ﺷﻜﻞ اﺷﺎره ﮔﺮ ﻣﺎوس </a:t>
            </a:r>
            <a:r>
              <a:rPr lang="ar-SA" sz="2400" dirty="0" smtClean="0">
                <a:cs typeface="B Yagut" panose="00000400000000000000" pitchFamily="2" charset="-78"/>
              </a:rPr>
              <a:t>اﺳﺘﻔﺎدهﻣﻲ </a:t>
            </a:r>
            <a:r>
              <a:rPr lang="ar-SA" sz="2400" dirty="0">
                <a:cs typeface="B Yagut" panose="00000400000000000000" pitchFamily="2" charset="-78"/>
              </a:rPr>
              <a:t>ﺷﻮد</a:t>
            </a:r>
            <a:r>
              <a:rPr lang="ar-SA" sz="2400" dirty="0" smtClean="0">
                <a:cs typeface="B Yagut" panose="00000400000000000000" pitchFamily="2" charset="-78"/>
              </a:rPr>
              <a:t>.</a:t>
            </a:r>
            <a:endParaRPr lang="fa-IR" sz="2400" dirty="0" smtClean="0">
              <a:cs typeface="B Yagut" panose="00000400000000000000" pitchFamily="2" charset="-78"/>
            </a:endParaRPr>
          </a:p>
          <a:p>
            <a:pPr algn="r" rtl="1"/>
            <a:r>
              <a:rPr lang="fa-IR" sz="2400" b="1" dirty="0" smtClean="0">
                <a:cs typeface="B Yagut" panose="00000400000000000000" pitchFamily="2" charset="-78"/>
              </a:rPr>
              <a:t> </a:t>
            </a:r>
          </a:p>
          <a:p>
            <a:pPr marL="342900" indent="-342900" algn="r" rtl="1">
              <a:buFont typeface="Wingdings" panose="05000000000000000000" pitchFamily="2" charset="2"/>
              <a:buChar char="§"/>
            </a:pPr>
            <a:r>
              <a:rPr lang="ar-SA" sz="2400" b="1" dirty="0" smtClean="0">
                <a:cs typeface="B Yagut" panose="00000400000000000000" pitchFamily="2" charset="-78"/>
              </a:rPr>
              <a:t>ﺳﺮﺑﺮگ</a:t>
            </a:r>
            <a:r>
              <a:rPr lang="en-US" sz="2400" b="1" dirty="0" smtClean="0"/>
              <a:t> </a:t>
            </a:r>
            <a:r>
              <a:rPr lang="en-US" sz="2400" b="1" dirty="0"/>
              <a:t>Pointer Options</a:t>
            </a:r>
            <a:endParaRPr lang="en-AU" sz="2400" dirty="0">
              <a:cs typeface="B Yagut" panose="00000400000000000000" pitchFamily="2" charset="-78"/>
            </a:endParaRPr>
          </a:p>
          <a:p>
            <a:pPr algn="r" rtl="1"/>
            <a:r>
              <a:rPr lang="en-US" sz="2400" dirty="0" smtClean="0">
                <a:cs typeface="B Yagut" panose="00000400000000000000" pitchFamily="2" charset="-78"/>
              </a:rPr>
              <a:t>   </a:t>
            </a:r>
            <a:r>
              <a:rPr lang="en-US" sz="2400" dirty="0">
                <a:cs typeface="B Yagut" panose="00000400000000000000" pitchFamily="2" charset="-78"/>
              </a:rPr>
              <a:t> </a:t>
            </a:r>
            <a:r>
              <a:rPr lang="fa-IR" sz="2400" dirty="0">
                <a:cs typeface="B Yagut" panose="00000400000000000000" pitchFamily="2" charset="-78"/>
              </a:rPr>
              <a:t>د</a:t>
            </a:r>
            <a:r>
              <a:rPr lang="ar-SA" sz="2400" dirty="0">
                <a:cs typeface="B Yagut" panose="00000400000000000000" pitchFamily="2" charset="-78"/>
              </a:rPr>
              <a:t>ر اﻳﻦ ﺳﺮﺑﺮگ (ﺷﻜﻞ </a:t>
            </a:r>
            <a:r>
              <a:rPr lang="ar-SA" sz="2400" dirty="0" smtClean="0">
                <a:cs typeface="B Yagut" panose="00000400000000000000" pitchFamily="2" charset="-78"/>
              </a:rPr>
              <a:t>‏</a:t>
            </a:r>
            <a:r>
              <a:rPr lang="fa-IR" sz="2400" dirty="0" smtClean="0">
                <a:cs typeface="B Yagut" panose="00000400000000000000" pitchFamily="2" charset="-78"/>
              </a:rPr>
              <a:t>5</a:t>
            </a:r>
            <a:r>
              <a:rPr lang="ar-SA" sz="2400" dirty="0" smtClean="0">
                <a:cs typeface="B Yagut" panose="00000400000000000000" pitchFamily="2" charset="-78"/>
              </a:rPr>
              <a:t> </a:t>
            </a:r>
            <a:r>
              <a:rPr lang="ar-SA" sz="2400" dirty="0">
                <a:cs typeface="B Yagut" panose="00000400000000000000" pitchFamily="2" charset="-78"/>
              </a:rPr>
              <a:t>-</a:t>
            </a:r>
            <a:r>
              <a:rPr lang="fa-IR" sz="2400" dirty="0">
                <a:cs typeface="B Yagut" panose="00000400000000000000" pitchFamily="2" charset="-78"/>
              </a:rPr>
              <a:t>26) </a:t>
            </a:r>
            <a:r>
              <a:rPr lang="ar-SA" sz="2400" dirty="0">
                <a:cs typeface="B Yagut" panose="00000400000000000000" pitchFamily="2" charset="-78"/>
              </a:rPr>
              <a:t>ﻣﻲ ﺗﻮاﻧﻴﺪ ﺗﻨﻈﻴﻤﺎت اﺷﺎره ﮔﺮ ﻣﺎوس را اﻧﺠﺎم </a:t>
            </a:r>
            <a:endParaRPr lang="fa-IR" sz="2400" dirty="0" smtClean="0">
              <a:cs typeface="B Yagut" panose="00000400000000000000" pitchFamily="2" charset="-78"/>
            </a:endParaRPr>
          </a:p>
          <a:p>
            <a:pPr algn="r" rtl="1"/>
            <a:r>
              <a:rPr lang="fa-IR" sz="2400" dirty="0">
                <a:cs typeface="B Yagut" panose="00000400000000000000" pitchFamily="2" charset="-78"/>
              </a:rPr>
              <a:t> </a:t>
            </a:r>
            <a:r>
              <a:rPr lang="fa-IR" sz="2400" dirty="0" smtClean="0">
                <a:cs typeface="B Yagut" panose="00000400000000000000" pitchFamily="2" charset="-78"/>
              </a:rPr>
              <a:t>   </a:t>
            </a:r>
            <a:r>
              <a:rPr lang="ar-SA" sz="2400" dirty="0">
                <a:cs typeface="B Yagut" panose="00000400000000000000" pitchFamily="2" charset="-78"/>
              </a:rPr>
              <a:t>دﻫﻴﺪ. </a:t>
            </a:r>
            <a:endParaRPr lang="en-US"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95777238"/>
      </p:ext>
    </p:extLst>
  </p:cSld>
  <p:clrMapOvr>
    <a:masterClrMapping/>
  </p:clrMapOvr>
  <mc:AlternateContent xmlns:mc="http://schemas.openxmlformats.org/markup-compatibility/2006" xmlns:p14="http://schemas.microsoft.com/office/powerpoint/2010/main">
    <mc:Choice Requires="p14">
      <p:transition spd="slow" p14:dur="2000" advTm="19106"/>
    </mc:Choice>
    <mc:Fallback xmlns="">
      <p:transition spd="slow" advTm="19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196752"/>
            <a:ext cx="8041162" cy="4320480"/>
          </a:xfrm>
        </p:spPr>
        <p:txBody>
          <a:bodyPr>
            <a:noAutofit/>
          </a:bodyPr>
          <a:lstStyle/>
          <a:p>
            <a:pPr algn="just" rtl="1" hangingPunct="0"/>
            <a:r>
              <a:rPr lang="ar-SA" sz="2500" dirty="0" smtClean="0">
                <a:cs typeface="B Yagut" panose="00000400000000000000" pitchFamily="2" charset="-78"/>
              </a:rPr>
              <a:t>در </a:t>
            </a:r>
            <a:r>
              <a:rPr lang="ar-SA" sz="2500" dirty="0">
                <a:cs typeface="B Yagut" panose="00000400000000000000" pitchFamily="2" charset="-78"/>
              </a:rPr>
              <a:t>اﻳﻦ ﺳﺮﺑﺮگ ﻣﻲ ﺗﻮاﻧﻴﺪ ﻣﺸﺨﺺ ﻛﻨﻴﺪ ﺑﺎ ﻫﺮ ﺑﺎر ﺣﺮﻛﺖ ﻟﻐﺰﻧﺪه وﺳﻂ ﻣﺎوس، ﭼﻨﺪ ﺳﻄﺮ از ﺻﻔﺤﻪ ﻣﺮور ﻳﺎ ﭘﻴﻤﺎﻳﺶ ﺷﻮد</a:t>
            </a:r>
            <a:r>
              <a:rPr lang="ar-SA" sz="2500" dirty="0" smtClean="0">
                <a:cs typeface="B Yagut" panose="00000400000000000000" pitchFamily="2" charset="-78"/>
              </a:rPr>
              <a:t>.</a:t>
            </a:r>
            <a:endParaRPr lang="fa-IR" sz="2500" dirty="0" smtClean="0">
              <a:cs typeface="B Yagut" panose="00000400000000000000" pitchFamily="2" charset="-78"/>
            </a:endParaRPr>
          </a:p>
          <a:p>
            <a:pPr algn="just" rtl="1" hangingPunct="0"/>
            <a:r>
              <a:rPr lang="ar-SA" sz="2500" dirty="0" smtClean="0">
                <a:cs typeface="B Yagut" panose="00000400000000000000" pitchFamily="2" charset="-78"/>
              </a:rPr>
              <a:t> </a:t>
            </a:r>
            <a:r>
              <a:rPr lang="ar-SA" sz="2500" dirty="0">
                <a:cs typeface="B Yagut" panose="00000400000000000000" pitchFamily="2" charset="-78"/>
              </a:rPr>
              <a:t>اﻳﻦ ﺑﺨﺶ داراي دو ﮔﺰﻳﻨﻪ ﺑﺮاي ﭼﺮﺧﺶ ﻋﻤﻮدي و اﻓﻘﻲ ﻣﻲ ﺑﺎﺷﺪ ﻛﻪ ﭼﺮﺧﺶ ﻋﻤﻮدي در اﻛﺜﺮ ﻣﺎوس ﻫﺎ وﺟﻮد دارد وﻟﻲ اﺳﻜﺮول اﻓﻘﻲ ﻓﻘﻂ در ﺑﺮﺧﻲ ﻣﺎوس ﻫﺎي ﺧﺎص ﺗﻌﺒﻴﻪ ﺷﺪه اﺳﺖ. </a:t>
            </a:r>
            <a:endParaRPr lang="fa-IR" sz="2500" dirty="0" smtClean="0">
              <a:cs typeface="B Yagut" panose="00000400000000000000" pitchFamily="2" charset="-78"/>
            </a:endParaRPr>
          </a:p>
          <a:p>
            <a:pPr algn="just" rtl="1" hangingPunct="0"/>
            <a:r>
              <a:rPr lang="ar-SA" sz="2500" dirty="0" smtClean="0">
                <a:cs typeface="B Yagut" panose="00000400000000000000" pitchFamily="2" charset="-78"/>
              </a:rPr>
              <a:t>واﺣﺪ </a:t>
            </a:r>
            <a:r>
              <a:rPr lang="ar-SA" sz="2500" dirty="0">
                <a:cs typeface="B Yagut" panose="00000400000000000000" pitchFamily="2" charset="-78"/>
              </a:rPr>
              <a:t>ﭘﻴﻤﺎﻳﺶ ﺑﺮاي اﺳﻜﺮول ﻋﻤﻮدي ﺳﻄﺮ و ﺑﺮاي اﺳﻜﺮول اﻓﻘﻲ ﻛﺎراﻛﺘﺮ ﻣﻲ </a:t>
            </a:r>
            <a:r>
              <a:rPr lang="ar-SA" sz="2500" dirty="0" smtClean="0">
                <a:cs typeface="B Yagut" panose="00000400000000000000" pitchFamily="2" charset="-78"/>
              </a:rPr>
              <a:t>ﺑﺎﺷﺪ.</a:t>
            </a:r>
            <a:endParaRPr lang="fa-IR" sz="2500" dirty="0" smtClean="0">
              <a:cs typeface="B Yagut" panose="00000400000000000000" pitchFamily="2" charset="-78"/>
            </a:endParaRPr>
          </a:p>
          <a:p>
            <a:pPr lvl="0" algn="just" rtl="1">
              <a:buFont typeface="Wingdings" panose="05000000000000000000" pitchFamily="2" charset="2"/>
              <a:buChar char="§"/>
            </a:pPr>
            <a:r>
              <a:rPr lang="ar-SA" sz="2500" b="1" dirty="0">
                <a:solidFill>
                  <a:prstClr val="black"/>
                </a:solidFill>
                <a:cs typeface="B Yagut" panose="00000400000000000000" pitchFamily="2" charset="-78"/>
              </a:rPr>
              <a:t>ﺳﺮﺑﺮگ</a:t>
            </a:r>
            <a:r>
              <a:rPr lang="en-US" sz="2500" b="1" dirty="0">
                <a:solidFill>
                  <a:prstClr val="black"/>
                </a:solidFill>
                <a:cs typeface="B Yagut" panose="00000400000000000000" pitchFamily="2" charset="-78"/>
              </a:rPr>
              <a:t>  Hardware</a:t>
            </a:r>
            <a:r>
              <a:rPr lang="en-US" sz="2800" b="1" dirty="0">
                <a:solidFill>
                  <a:prstClr val="black"/>
                </a:solidFill>
                <a:cs typeface="B Yagut" panose="00000400000000000000" pitchFamily="2" charset="-78"/>
              </a:rPr>
              <a:t> </a:t>
            </a:r>
            <a:endParaRPr lang="en-AU" sz="2800" dirty="0">
              <a:solidFill>
                <a:prstClr val="black"/>
              </a:solidFill>
              <a:cs typeface="B Yagut" panose="00000400000000000000" pitchFamily="2" charset="-78"/>
            </a:endParaRPr>
          </a:p>
          <a:p>
            <a:pPr lvl="0" algn="just" rtl="1"/>
            <a:r>
              <a:rPr lang="ar-SA" sz="2800" dirty="0">
                <a:cs typeface="B Yagut" panose="00000400000000000000" pitchFamily="2" charset="-78"/>
              </a:rPr>
              <a:t>در اﻳﻦ ﺳﺮﺑﺮگ، ﻣﺸﺨﺼﺎت ﻣﺎوس و درﮔﺎه اﺗﺼﺎل آن ﺑﻪ راﻳﺎﻧﻪ </a:t>
            </a:r>
            <a:r>
              <a:rPr lang="ar-SA" sz="2800" dirty="0" smtClean="0">
                <a:cs typeface="B Yagut" panose="00000400000000000000" pitchFamily="2" charset="-78"/>
              </a:rPr>
              <a:t>ﻧﻤﺎﻳﺶ</a:t>
            </a:r>
            <a:r>
              <a:rPr lang="ar-SA" sz="2800" dirty="0">
                <a:cs typeface="B Yagut" panose="00000400000000000000" pitchFamily="2" charset="-78"/>
              </a:rPr>
              <a:t>داده ﻣﻲ ﺷﻮد.</a:t>
            </a:r>
            <a:endParaRPr lang="en-US" sz="2800" dirty="0">
              <a:cs typeface="B Yagut" panose="00000400000000000000" pitchFamily="2" charset="-78"/>
            </a:endParaRPr>
          </a:p>
          <a:p>
            <a:pPr algn="just" rtl="1"/>
            <a:endParaRPr lang="fa-IR" sz="2500" dirty="0" smtClean="0">
              <a:cs typeface="B Yagut" panose="00000400000000000000" pitchFamily="2" charset="-78"/>
            </a:endParaRPr>
          </a:p>
          <a:p>
            <a:pPr algn="just" rtl="1" hangingPunct="0"/>
            <a:endParaRPr lang="fa-IR" sz="2000" dirty="0">
              <a:cs typeface="B Yagut" panose="00000400000000000000" pitchFamily="2" charset="-78"/>
            </a:endParaRPr>
          </a:p>
          <a:p>
            <a:pPr algn="just" rtl="1"/>
            <a:endParaRPr lang="en-AU" sz="2000" dirty="0">
              <a:cs typeface="B Yagut" panose="00000400000000000000" pitchFamily="2" charset="-78"/>
            </a:endParaRPr>
          </a:p>
        </p:txBody>
      </p:sp>
      <p:sp>
        <p:nvSpPr>
          <p:cNvPr id="2" name="Rectangle 1"/>
          <p:cNvSpPr/>
          <p:nvPr/>
        </p:nvSpPr>
        <p:spPr>
          <a:xfrm>
            <a:off x="6156176" y="469971"/>
            <a:ext cx="2276585" cy="477054"/>
          </a:xfrm>
          <a:prstGeom prst="rect">
            <a:avLst/>
          </a:prstGeom>
        </p:spPr>
        <p:txBody>
          <a:bodyPr wrap="none">
            <a:spAutoFit/>
          </a:bodyPr>
          <a:lstStyle/>
          <a:p>
            <a:pPr marL="342900" indent="-342900" algn="just" rtl="1">
              <a:buFont typeface="Wingdings" panose="05000000000000000000" pitchFamily="2" charset="2"/>
              <a:buChar char="§"/>
            </a:pPr>
            <a:r>
              <a:rPr lang="ar-SA" sz="2500" b="1" dirty="0">
                <a:cs typeface="B Yagut" panose="00000400000000000000" pitchFamily="2" charset="-78"/>
              </a:rPr>
              <a:t>ﺳﺮﺑﺮگ</a:t>
            </a:r>
            <a:r>
              <a:rPr lang="fa-IR" sz="2500" b="1" dirty="0">
                <a:cs typeface="B Yagut" panose="00000400000000000000" pitchFamily="2" charset="-78"/>
              </a:rPr>
              <a:t> </a:t>
            </a:r>
            <a:r>
              <a:rPr lang="en-US" sz="2500" b="1" dirty="0">
                <a:cs typeface="B Yagut" panose="00000400000000000000" pitchFamily="2" charset="-78"/>
              </a:rPr>
              <a:t>wheel</a:t>
            </a:r>
            <a:endParaRPr lang="en-AU" sz="2500" dirty="0">
              <a:cs typeface="B Yagut" panose="00000400000000000000" pitchFamily="2" charset="-78"/>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97880580"/>
      </p:ext>
    </p:extLst>
  </p:cSld>
  <p:clrMapOvr>
    <a:masterClrMapping/>
  </p:clrMapOvr>
  <mc:AlternateContent xmlns:mc="http://schemas.openxmlformats.org/markup-compatibility/2006" xmlns:p14="http://schemas.microsoft.com/office/powerpoint/2010/main">
    <mc:Choice Requires="p14">
      <p:transition spd="slow" p14:dur="2000" advTm="42989"/>
    </mc:Choice>
    <mc:Fallback xmlns="">
      <p:transition spd="slow" advTm="42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8229600" cy="864096"/>
          </a:xfrm>
          <a:solidFill>
            <a:srgbClr val="22F271">
              <a:alpha val="4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fa-IR" sz="3600" dirty="0" smtClean="0">
                <a:cs typeface="B Yagut" panose="00000400000000000000" pitchFamily="2" charset="-78"/>
              </a:rPr>
              <a:t>فهرست</a:t>
            </a:r>
            <a:r>
              <a:rPr lang="fa-IR" dirty="0" smtClean="0"/>
              <a:t> </a:t>
            </a:r>
            <a:endParaRPr lang="en-US" dirty="0"/>
          </a:p>
        </p:txBody>
      </p:sp>
      <p:sp>
        <p:nvSpPr>
          <p:cNvPr id="3" name="Content Placeholder 2"/>
          <p:cNvSpPr>
            <a:spLocks noGrp="1"/>
          </p:cNvSpPr>
          <p:nvPr>
            <p:ph idx="1"/>
          </p:nvPr>
        </p:nvSpPr>
        <p:spPr>
          <a:xfrm>
            <a:off x="395536" y="1772816"/>
            <a:ext cx="8229600" cy="3528392"/>
          </a:xfrm>
        </p:spPr>
        <p:txBody>
          <a:bodyPr>
            <a:normAutofit lnSpcReduction="10000"/>
          </a:bodyPr>
          <a:lstStyle/>
          <a:p>
            <a:pPr marL="0" indent="0" algn="r" rtl="1">
              <a:buNone/>
            </a:pPr>
            <a:r>
              <a:rPr lang="fa-IR" sz="2500" dirty="0">
                <a:cs typeface="B Yagut" panose="00000400000000000000" pitchFamily="2" charset="-78"/>
              </a:rPr>
              <a:t>1- آشنایی با </a:t>
            </a:r>
            <a:r>
              <a:rPr lang="en-US" sz="2500" dirty="0">
                <a:cs typeface="B Yagut" panose="00000400000000000000" pitchFamily="2" charset="-78"/>
              </a:rPr>
              <a:t>Control Panel</a:t>
            </a:r>
            <a:r>
              <a:rPr lang="fa-IR" sz="2500" dirty="0">
                <a:cs typeface="B Yagut" panose="00000400000000000000" pitchFamily="2" charset="-78"/>
              </a:rPr>
              <a:t>   </a:t>
            </a:r>
          </a:p>
          <a:p>
            <a:pPr marL="0" indent="0" algn="r" rtl="1">
              <a:buNone/>
            </a:pPr>
            <a:r>
              <a:rPr lang="fa-IR" sz="2500" dirty="0">
                <a:cs typeface="B Yagut" panose="00000400000000000000" pitchFamily="2" charset="-78"/>
              </a:rPr>
              <a:t>2- </a:t>
            </a:r>
            <a:r>
              <a:rPr lang="ar-SA" sz="2500" dirty="0">
                <a:cs typeface="B Yagut" panose="00000400000000000000" pitchFamily="2" charset="-78"/>
              </a:rPr>
              <a:t>ﺗﻨﻈﻴﻢ ﺗﺎرﻳﺦ و ﺳﺎﻋﺖ ﺳﻴﺴﺘﻢ</a:t>
            </a:r>
            <a:r>
              <a:rPr lang="fa-IR" sz="2500" dirty="0">
                <a:cs typeface="B Yagut" panose="00000400000000000000" pitchFamily="2" charset="-78"/>
              </a:rPr>
              <a:t> </a:t>
            </a:r>
            <a:r>
              <a:rPr lang="ar-SA" sz="2500" dirty="0">
                <a:cs typeface="B Yagut" panose="00000400000000000000" pitchFamily="2" charset="-78"/>
              </a:rPr>
              <a:t>(</a:t>
            </a:r>
            <a:r>
              <a:rPr lang="en-US" sz="2500" dirty="0">
                <a:cs typeface="B Yagut" panose="00000400000000000000" pitchFamily="2" charset="-78"/>
              </a:rPr>
              <a:t>Date and Time</a:t>
            </a:r>
            <a:r>
              <a:rPr lang="fa-IR" sz="2500" dirty="0">
                <a:cs typeface="B Yagut" panose="00000400000000000000" pitchFamily="2" charset="-78"/>
              </a:rPr>
              <a:t>)</a:t>
            </a:r>
          </a:p>
          <a:p>
            <a:pPr marL="0" indent="0" algn="r" rtl="1">
              <a:buNone/>
            </a:pPr>
            <a:r>
              <a:rPr lang="fa-IR" sz="2500" dirty="0">
                <a:cs typeface="B Yagut" panose="00000400000000000000" pitchFamily="2" charset="-78"/>
              </a:rPr>
              <a:t>3- </a:t>
            </a:r>
            <a:r>
              <a:rPr lang="ar-SA" sz="2500" dirty="0" smtClean="0">
                <a:cs typeface="B Yagut" panose="00000400000000000000" pitchFamily="2" charset="-78"/>
              </a:rPr>
              <a:t>ﺗﻨﻈﻴﻤﺎت </a:t>
            </a:r>
            <a:r>
              <a:rPr lang="ar-SA" sz="2500" dirty="0">
                <a:cs typeface="B Yagut" panose="00000400000000000000" pitchFamily="2" charset="-78"/>
              </a:rPr>
              <a:t>دﺳﺘﮕﺎه ﻫﺎي ﺻﻮﺗﻲ</a:t>
            </a:r>
            <a:r>
              <a:rPr lang="fa-IR" sz="2500" dirty="0">
                <a:cs typeface="B Yagut" panose="00000400000000000000" pitchFamily="2" charset="-78"/>
              </a:rPr>
              <a:t>(</a:t>
            </a:r>
            <a:r>
              <a:rPr lang="en-US" sz="2500" dirty="0">
                <a:cs typeface="B Yagut" panose="00000400000000000000" pitchFamily="2" charset="-78"/>
              </a:rPr>
              <a:t>Sound</a:t>
            </a:r>
            <a:r>
              <a:rPr lang="fa-IR" sz="2500" dirty="0">
                <a:cs typeface="B Yagut" panose="00000400000000000000" pitchFamily="2" charset="-78"/>
              </a:rPr>
              <a:t>)</a:t>
            </a:r>
          </a:p>
          <a:p>
            <a:pPr marL="0" indent="0" algn="r" rtl="1">
              <a:buNone/>
            </a:pPr>
            <a:r>
              <a:rPr lang="fa-IR" sz="2500" dirty="0">
                <a:cs typeface="B Yagut" panose="00000400000000000000" pitchFamily="2" charset="-78"/>
              </a:rPr>
              <a:t>4- </a:t>
            </a:r>
            <a:r>
              <a:rPr lang="ar-SA" sz="2500" dirty="0">
                <a:cs typeface="B Yagut" panose="00000400000000000000" pitchFamily="2" charset="-78"/>
              </a:rPr>
              <a:t>ﺗﻨﻈﻴﻢ ﻓﻮﻧﺖ (</a:t>
            </a:r>
            <a:r>
              <a:rPr lang="en-US" sz="2500" dirty="0">
                <a:cs typeface="B Yagut" panose="00000400000000000000" pitchFamily="2" charset="-78"/>
              </a:rPr>
              <a:t>Fonts</a:t>
            </a:r>
            <a:r>
              <a:rPr lang="ar-SA" sz="2500" dirty="0">
                <a:cs typeface="B Yagut" panose="00000400000000000000" pitchFamily="2" charset="-78"/>
              </a:rPr>
              <a:t>)</a:t>
            </a:r>
            <a:endParaRPr lang="fa-IR" sz="2500" dirty="0">
              <a:cs typeface="B Yagut" panose="00000400000000000000" pitchFamily="2" charset="-78"/>
            </a:endParaRPr>
          </a:p>
          <a:p>
            <a:pPr marL="0" indent="0" algn="r" rtl="1">
              <a:buNone/>
            </a:pPr>
            <a:r>
              <a:rPr lang="fa-IR" sz="2500" dirty="0">
                <a:cs typeface="B Yagut" panose="00000400000000000000" pitchFamily="2" charset="-78"/>
              </a:rPr>
              <a:t>5- </a:t>
            </a:r>
            <a:r>
              <a:rPr lang="ar-SA" sz="2500" dirty="0">
                <a:cs typeface="B Yagut" panose="00000400000000000000" pitchFamily="2" charset="-78"/>
              </a:rPr>
              <a:t>ﺗﻨﻈﻴﻤﺎت</a:t>
            </a:r>
            <a:r>
              <a:rPr lang="en-US" sz="2500" dirty="0">
                <a:cs typeface="B Yagut" panose="00000400000000000000" pitchFamily="2" charset="-78"/>
              </a:rPr>
              <a:t>Folder Options</a:t>
            </a:r>
            <a:r>
              <a:rPr lang="fa-IR" sz="2500" dirty="0">
                <a:cs typeface="B Yagut" panose="00000400000000000000" pitchFamily="2" charset="-78"/>
              </a:rPr>
              <a:t> </a:t>
            </a:r>
          </a:p>
          <a:p>
            <a:pPr marL="0" indent="0" algn="r" rtl="1">
              <a:buNone/>
            </a:pPr>
            <a:r>
              <a:rPr lang="fa-IR" sz="2500" dirty="0">
                <a:cs typeface="B Yagut" panose="00000400000000000000" pitchFamily="2" charset="-78"/>
              </a:rPr>
              <a:t>6- </a:t>
            </a:r>
            <a:r>
              <a:rPr lang="ar-SA" sz="2500" dirty="0">
                <a:cs typeface="B Yagut" panose="00000400000000000000" pitchFamily="2" charset="-78"/>
              </a:rPr>
              <a:t>ﺗﻨﻈﻴﻤﺎت ﻣﺎوس</a:t>
            </a:r>
            <a:endParaRPr lang="fa-IR" sz="2500" dirty="0">
              <a:cs typeface="B Yagut" panose="00000400000000000000" pitchFamily="2" charset="-78"/>
            </a:endParaRPr>
          </a:p>
          <a:p>
            <a:pPr marL="0" indent="0" algn="r" rtl="1">
              <a:buNone/>
            </a:pPr>
            <a:r>
              <a:rPr lang="fa-IR" sz="2500" dirty="0">
                <a:cs typeface="B Yagut" panose="00000400000000000000" pitchFamily="2" charset="-78"/>
              </a:rPr>
              <a:t>7- تنظیمات</a:t>
            </a:r>
            <a:r>
              <a:rPr lang="en-US" sz="2500" dirty="0">
                <a:cs typeface="B Yagut" panose="00000400000000000000" pitchFamily="2" charset="-78"/>
              </a:rPr>
              <a:t>Keyboard</a:t>
            </a:r>
            <a:endParaRPr lang="fa-IR" sz="2500" dirty="0">
              <a:cs typeface="B Yagut" panose="00000400000000000000" pitchFamily="2" charset="-78"/>
            </a:endParaRPr>
          </a:p>
          <a:p>
            <a:pPr marL="0" indent="0" algn="r" rtl="1">
              <a:buNone/>
            </a:pPr>
            <a:r>
              <a:rPr lang="fa-IR" sz="2500" dirty="0">
                <a:cs typeface="B Yagut" panose="00000400000000000000" pitchFamily="2" charset="-78"/>
              </a:rPr>
              <a:t>8- </a:t>
            </a:r>
            <a:r>
              <a:rPr lang="ar-SA" sz="2500" dirty="0" smtClean="0">
                <a:cs typeface="B Yagut" panose="00000400000000000000" pitchFamily="2" charset="-78"/>
              </a:rPr>
              <a:t>ﻧﺼﺐ ﭼﺎﭘﮕﺮ</a:t>
            </a:r>
            <a:endParaRPr lang="fa-IR" sz="2500" dirty="0">
              <a:cs typeface="B Yagut" panose="00000400000000000000" pitchFamily="2" charset="-78"/>
            </a:endParaRPr>
          </a:p>
          <a:p>
            <a:pPr lvl="0" algn="r" rtl="1"/>
            <a:endParaRPr lang="en-US" sz="2400" dirty="0">
              <a:cs typeface="B Yagut" panose="00000400000000000000" pitchFamily="2" charset="-78"/>
            </a:endParaRPr>
          </a:p>
          <a:p>
            <a:pPr algn="r" rtl="1"/>
            <a:endParaRPr lang="en-US"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8538446"/>
      </p:ext>
    </p:extLst>
  </p:cSld>
  <p:clrMapOvr>
    <a:masterClrMapping/>
  </p:clrMapOvr>
  <mc:AlternateContent xmlns:mc="http://schemas.openxmlformats.org/markup-compatibility/2006" xmlns:p14="http://schemas.microsoft.com/office/powerpoint/2010/main">
    <mc:Choice Requires="p14">
      <p:transition spd="slow" p14:dur="2000" advTm="1012"/>
    </mc:Choice>
    <mc:Fallback xmlns="">
      <p:transition spd="slow" advTm="1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8229600" cy="648072"/>
          </a:xfrm>
          <a:solidFill>
            <a:srgbClr val="22F271">
              <a:alpha val="4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pPr rtl="1"/>
            <a:r>
              <a:rPr lang="fa-IR" sz="3600" dirty="0">
                <a:cs typeface="B Yagut" panose="00000400000000000000" pitchFamily="2" charset="-78"/>
              </a:rPr>
              <a:t>7- تنظیمات</a:t>
            </a:r>
            <a:r>
              <a:rPr lang="en-US" sz="3600" dirty="0">
                <a:cs typeface="B Yagut" panose="00000400000000000000" pitchFamily="2" charset="-78"/>
              </a:rPr>
              <a:t>Keyboard</a:t>
            </a:r>
          </a:p>
        </p:txBody>
      </p:sp>
      <p:sp>
        <p:nvSpPr>
          <p:cNvPr id="5" name="Rectangle 4"/>
          <p:cNvSpPr/>
          <p:nvPr/>
        </p:nvSpPr>
        <p:spPr>
          <a:xfrm>
            <a:off x="339192" y="1009780"/>
            <a:ext cx="8365244" cy="5539978"/>
          </a:xfrm>
          <a:prstGeom prst="rect">
            <a:avLst/>
          </a:prstGeom>
        </p:spPr>
        <p:txBody>
          <a:bodyPr wrap="square">
            <a:spAutoFit/>
          </a:bodyPr>
          <a:lstStyle/>
          <a:p>
            <a:pPr algn="r" rtl="1"/>
            <a:endParaRPr lang="fa-IR" dirty="0" smtClean="0"/>
          </a:p>
          <a:p>
            <a:pPr marL="285750" indent="-285750" algn="r" rtl="1">
              <a:buFont typeface="Arial" panose="020B0604020202020204" pitchFamily="34" charset="0"/>
              <a:buChar char="•"/>
            </a:pPr>
            <a:r>
              <a:rPr lang="fa-IR" sz="2400" dirty="0" smtClean="0">
                <a:cs typeface="B Yagut" panose="00000400000000000000" pitchFamily="2" charset="-78"/>
              </a:rPr>
              <a:t>توسط </a:t>
            </a:r>
            <a:r>
              <a:rPr lang="fa-IR" sz="2400" dirty="0">
                <a:cs typeface="B Yagut" panose="00000400000000000000" pitchFamily="2" charset="-78"/>
              </a:rPr>
              <a:t>کادر محاوره </a:t>
            </a:r>
            <a:r>
              <a:rPr lang="fa-IR" sz="2400" dirty="0" smtClean="0">
                <a:cs typeface="B Yagut" panose="00000400000000000000" pitchFamily="2" charset="-78"/>
              </a:rPr>
              <a:t>ای، </a:t>
            </a:r>
            <a:r>
              <a:rPr lang="en-US" sz="2400" dirty="0" smtClean="0">
                <a:cs typeface="B Yagut" panose="00000400000000000000" pitchFamily="2" charset="-78"/>
              </a:rPr>
              <a:t>Keyboard Properties</a:t>
            </a:r>
            <a:r>
              <a:rPr lang="fa-IR" sz="2400" dirty="0" smtClean="0">
                <a:cs typeface="B Yagut" panose="00000400000000000000" pitchFamily="2" charset="-78"/>
              </a:rPr>
              <a:t> می توانید تنظیمات صفحه</a:t>
            </a:r>
          </a:p>
          <a:p>
            <a:pPr algn="r" rtl="1"/>
            <a:r>
              <a:rPr lang="fa-IR" sz="2400" dirty="0">
                <a:cs typeface="B Yagut" panose="00000400000000000000" pitchFamily="2" charset="-78"/>
              </a:rPr>
              <a:t> </a:t>
            </a:r>
            <a:r>
              <a:rPr lang="fa-IR" sz="2400" dirty="0" smtClean="0">
                <a:cs typeface="B Yagut" panose="00000400000000000000" pitchFamily="2" charset="-78"/>
              </a:rPr>
              <a:t> </a:t>
            </a:r>
            <a:r>
              <a:rPr lang="fa-IR" sz="2400" dirty="0">
                <a:cs typeface="B Yagut" panose="00000400000000000000" pitchFamily="2" charset="-78"/>
              </a:rPr>
              <a:t>کلید </a:t>
            </a:r>
            <a:r>
              <a:rPr lang="fa-IR" sz="2400" dirty="0" smtClean="0">
                <a:cs typeface="B Yagut" panose="00000400000000000000" pitchFamily="2" charset="-78"/>
              </a:rPr>
              <a:t>را </a:t>
            </a:r>
            <a:r>
              <a:rPr lang="fa-IR" sz="2400" dirty="0">
                <a:cs typeface="B Yagut" panose="00000400000000000000" pitchFamily="2" charset="-78"/>
              </a:rPr>
              <a:t>انجام دهید.</a:t>
            </a:r>
            <a:r>
              <a:rPr lang="fa-IR" sz="2400" dirty="0" smtClean="0">
                <a:cs typeface="B Yagut" panose="00000400000000000000" pitchFamily="2" charset="-78"/>
              </a:rPr>
              <a:t>  برای این کار روی آیکن </a:t>
            </a:r>
            <a:r>
              <a:rPr lang="en-US" sz="2400" dirty="0">
                <a:cs typeface="B Yagut" panose="00000400000000000000" pitchFamily="2" charset="-78"/>
              </a:rPr>
              <a:t> Keyboard</a:t>
            </a:r>
            <a:r>
              <a:rPr lang="fa-IR" sz="2400" dirty="0" smtClean="0">
                <a:cs typeface="B Yagut" panose="00000400000000000000" pitchFamily="2" charset="-78"/>
              </a:rPr>
              <a:t>در پنجره </a:t>
            </a:r>
            <a:r>
              <a:rPr lang="en-US" sz="2400" dirty="0">
                <a:cs typeface="B Yagut" panose="00000400000000000000" pitchFamily="2" charset="-78"/>
              </a:rPr>
              <a:t>Control </a:t>
            </a:r>
            <a:r>
              <a:rPr lang="en-US" sz="2400" dirty="0" smtClean="0">
                <a:cs typeface="B Yagut" panose="00000400000000000000" pitchFamily="2" charset="-78"/>
              </a:rPr>
              <a:t>Panel</a:t>
            </a:r>
            <a:r>
              <a:rPr lang="fa-IR" sz="2400" dirty="0" smtClean="0">
                <a:cs typeface="B Yagut" panose="00000400000000000000" pitchFamily="2" charset="-78"/>
              </a:rPr>
              <a:t>کلیک کنید.(شکل 5- 27) .</a:t>
            </a:r>
          </a:p>
          <a:p>
            <a:pPr algn="r" rtl="1"/>
            <a:r>
              <a:rPr lang="fa-IR" sz="2400" dirty="0" smtClean="0">
                <a:cs typeface="B Yagut" panose="00000400000000000000" pitchFamily="2" charset="-78"/>
              </a:rPr>
              <a:t>   کادر خصوصیات صفحه کلید(شکل5-28 ) دارای دو سربرگ زیر می باشد.</a:t>
            </a:r>
          </a:p>
          <a:p>
            <a:pPr marL="342900" indent="-342900" algn="r" rtl="1">
              <a:buFont typeface="Wingdings" panose="05000000000000000000" pitchFamily="2" charset="2"/>
              <a:buChar char="§"/>
            </a:pPr>
            <a:r>
              <a:rPr lang="fa-IR" sz="2400" b="1" dirty="0" smtClean="0">
                <a:cs typeface="B Yagut" panose="00000400000000000000" pitchFamily="2" charset="-78"/>
              </a:rPr>
              <a:t>  سربرگ  </a:t>
            </a:r>
            <a:r>
              <a:rPr lang="en-US" sz="2400" b="1" dirty="0" smtClean="0">
                <a:cs typeface="B Yagut" panose="00000400000000000000" pitchFamily="2" charset="-78"/>
              </a:rPr>
              <a:t>Speed</a:t>
            </a:r>
            <a:r>
              <a:rPr lang="fa-IR" sz="2400" b="1" dirty="0" smtClean="0">
                <a:cs typeface="B Yagut" panose="00000400000000000000" pitchFamily="2" charset="-78"/>
              </a:rPr>
              <a:t> :</a:t>
            </a:r>
          </a:p>
          <a:p>
            <a:pPr algn="r" rtl="1"/>
            <a:r>
              <a:rPr lang="fa-IR" sz="2400" b="1" dirty="0">
                <a:cs typeface="B Yagut" panose="00000400000000000000" pitchFamily="2" charset="-78"/>
              </a:rPr>
              <a:t> </a:t>
            </a:r>
            <a:r>
              <a:rPr lang="fa-IR" sz="2400" b="1" dirty="0" smtClean="0">
                <a:cs typeface="B Yagut" panose="00000400000000000000" pitchFamily="2" charset="-78"/>
              </a:rPr>
              <a:t>  </a:t>
            </a:r>
            <a:r>
              <a:rPr lang="ar-SA" sz="2400" dirty="0" smtClean="0">
                <a:cs typeface="B Yagut" panose="00000400000000000000" pitchFamily="2" charset="-78"/>
              </a:rPr>
              <a:t>در </a:t>
            </a:r>
            <a:r>
              <a:rPr lang="ar-SA" sz="2400" dirty="0">
                <a:cs typeface="B Yagut" panose="00000400000000000000" pitchFamily="2" charset="-78"/>
              </a:rPr>
              <a:t>اﻳﻦ ﺳﺮﺑﺮگ ﻣﻲ ﺗﻮاﻧﻴﺪ ﺳﺮﻋﺘﻲ را ﻛﻪ ﺑﺎﻳﺪ ﻛﻠﻴﺪي را ﻓﺸﺎر داده و ﭘﺎﻳﻴﻦ ﻧﮕﻪ </a:t>
            </a:r>
            <a:endParaRPr lang="fa-IR" sz="2400" dirty="0" smtClean="0">
              <a:cs typeface="B Yagut" panose="00000400000000000000" pitchFamily="2" charset="-78"/>
            </a:endParaRPr>
          </a:p>
          <a:p>
            <a:pPr algn="r" rtl="1"/>
            <a:r>
              <a:rPr lang="fa-IR" sz="2400" dirty="0" smtClean="0">
                <a:cs typeface="B Yagut" panose="00000400000000000000" pitchFamily="2" charset="-78"/>
              </a:rPr>
              <a:t>  </a:t>
            </a:r>
            <a:r>
              <a:rPr lang="ar-SA" sz="2400" dirty="0" smtClean="0">
                <a:cs typeface="B Yagut" panose="00000400000000000000" pitchFamily="2" charset="-78"/>
              </a:rPr>
              <a:t>دارﻳﺪ </a:t>
            </a:r>
            <a:r>
              <a:rPr lang="ar-SA" sz="2400" dirty="0">
                <a:cs typeface="B Yagut" panose="00000400000000000000" pitchFamily="2" charset="-78"/>
              </a:rPr>
              <a:t>ﺗﺎ ﻳﻚ </a:t>
            </a:r>
            <a:r>
              <a:rPr lang="ar-SA" sz="2400" dirty="0" smtClean="0">
                <a:cs typeface="B Yagut" panose="00000400000000000000" pitchFamily="2" charset="-78"/>
              </a:rPr>
              <a:t>ﻛﺎراﻛﺘﺮ</a:t>
            </a:r>
            <a:r>
              <a:rPr lang="fa-IR" sz="2400" dirty="0" smtClean="0">
                <a:cs typeface="B Yagut" panose="00000400000000000000" pitchFamily="2" charset="-78"/>
              </a:rPr>
              <a:t> </a:t>
            </a:r>
            <a:r>
              <a:rPr lang="ar-SA" sz="2400" dirty="0" smtClean="0">
                <a:cs typeface="B Yagut" panose="00000400000000000000" pitchFamily="2" charset="-78"/>
              </a:rPr>
              <a:t>درج </a:t>
            </a:r>
            <a:r>
              <a:rPr lang="ar-SA" sz="2400" dirty="0">
                <a:cs typeface="B Yagut" panose="00000400000000000000" pitchFamily="2" charset="-78"/>
              </a:rPr>
              <a:t>ﺷﻮد ﺗﻐﻴﻴﺮ دﻫﻴﺪ ﻛﻪ ﺑﻪ آن ﺳﺮﻋﺖ ﺗﻜﺮار ﻛﻠﻴﺪ ﻣﻲ </a:t>
            </a:r>
            <a:r>
              <a:rPr lang="ar-SA" sz="2400" dirty="0" smtClean="0">
                <a:cs typeface="B Yagut" panose="00000400000000000000" pitchFamily="2" charset="-78"/>
              </a:rPr>
              <a:t>ﮔﻮﻳﻨﺪ</a:t>
            </a:r>
            <a:endParaRPr lang="fa-IR" sz="2400" dirty="0" smtClean="0">
              <a:cs typeface="B Yagut" panose="00000400000000000000" pitchFamily="2" charset="-78"/>
            </a:endParaRPr>
          </a:p>
          <a:p>
            <a:pPr algn="r" rtl="1"/>
            <a:r>
              <a:rPr lang="fa-IR" sz="2400" dirty="0">
                <a:cs typeface="B Yagut" panose="00000400000000000000" pitchFamily="2" charset="-78"/>
              </a:rPr>
              <a:t> </a:t>
            </a:r>
            <a:r>
              <a:rPr lang="fa-IR" sz="2400" dirty="0" smtClean="0">
                <a:cs typeface="B Yagut" panose="00000400000000000000" pitchFamily="2" charset="-78"/>
              </a:rPr>
              <a:t> </a:t>
            </a:r>
            <a:r>
              <a:rPr lang="ar-SA" sz="2400" dirty="0" smtClean="0">
                <a:cs typeface="B Yagut" panose="00000400000000000000" pitchFamily="2" charset="-78"/>
              </a:rPr>
              <a:t> </a:t>
            </a:r>
            <a:r>
              <a:rPr lang="ar-SA" sz="2400" dirty="0">
                <a:cs typeface="B Yagut" panose="00000400000000000000" pitchFamily="2" charset="-78"/>
              </a:rPr>
              <a:t>و ﻫﺮ ﭼﻪ ﺑﻴﺸﺘﺮ </a:t>
            </a:r>
            <a:r>
              <a:rPr lang="ar-SA" sz="2400" dirty="0" smtClean="0">
                <a:cs typeface="B Yagut" panose="00000400000000000000" pitchFamily="2" charset="-78"/>
              </a:rPr>
              <a:t>ﺑﺎﺷﺪ</a:t>
            </a:r>
            <a:r>
              <a:rPr lang="ar-SA" sz="2400" dirty="0">
                <a:cs typeface="B Yagut" panose="00000400000000000000" pitchFamily="2" charset="-78"/>
              </a:rPr>
              <a:t>، ﺑﺎ ﭘﺎﻳﻴﻦ ﻧﮕﻪ داﺷﺘﻦ ﻳﻜﻲ از </a:t>
            </a:r>
            <a:r>
              <a:rPr lang="ar-SA" sz="2400" dirty="0" smtClean="0">
                <a:cs typeface="B Yagut" panose="00000400000000000000" pitchFamily="2" charset="-78"/>
              </a:rPr>
              <a:t>ﻛﻠﻴﺪﻫﺎي</a:t>
            </a:r>
            <a:r>
              <a:rPr lang="fa-IR" sz="2400" dirty="0" smtClean="0">
                <a:cs typeface="B Yagut" panose="00000400000000000000" pitchFamily="2" charset="-78"/>
              </a:rPr>
              <a:t> </a:t>
            </a:r>
            <a:r>
              <a:rPr lang="ar-SA" sz="2400" dirty="0">
                <a:cs typeface="B Yagut" panose="00000400000000000000" pitchFamily="2" charset="-78"/>
              </a:rPr>
              <a:t>ﺻﻔﺤﻪ ﻛﻠﻴﺪ در </a:t>
            </a:r>
            <a:r>
              <a:rPr lang="ar-SA" sz="2400" dirty="0" smtClean="0">
                <a:cs typeface="B Yagut" panose="00000400000000000000" pitchFamily="2" charset="-78"/>
              </a:rPr>
              <a:t>زﻣﺎن</a:t>
            </a:r>
            <a:endParaRPr lang="fa-IR" sz="2400" dirty="0" smtClean="0">
              <a:cs typeface="B Yagut" panose="00000400000000000000" pitchFamily="2" charset="-78"/>
            </a:endParaRPr>
          </a:p>
          <a:p>
            <a:pPr algn="r" rtl="1"/>
            <a:r>
              <a:rPr lang="fa-IR" sz="2400" dirty="0">
                <a:cs typeface="B Yagut" panose="00000400000000000000" pitchFamily="2" charset="-78"/>
              </a:rPr>
              <a:t> </a:t>
            </a:r>
            <a:r>
              <a:rPr lang="fa-IR" sz="2400" dirty="0" smtClean="0">
                <a:cs typeface="B Yagut" panose="00000400000000000000" pitchFamily="2" charset="-78"/>
              </a:rPr>
              <a:t> </a:t>
            </a:r>
            <a:r>
              <a:rPr lang="ar-SA" sz="2400" dirty="0" smtClean="0">
                <a:cs typeface="B Yagut" panose="00000400000000000000" pitchFamily="2" charset="-78"/>
              </a:rPr>
              <a:t> </a:t>
            </a:r>
            <a:r>
              <a:rPr lang="ar-SA" sz="2400" dirty="0">
                <a:cs typeface="B Yagut" panose="00000400000000000000" pitchFamily="2" charset="-78"/>
              </a:rPr>
              <a:t>ﻣﺸﺨﺺ، ﻛﺎراﻛﺘﺮﻫﺎي </a:t>
            </a:r>
            <a:r>
              <a:rPr lang="ar-SA" sz="2400" dirty="0" smtClean="0">
                <a:cs typeface="B Yagut" panose="00000400000000000000" pitchFamily="2" charset="-78"/>
              </a:rPr>
              <a:t>ﺑﻴﺸﺘﺮي ﺗﺎﻳﭗ </a:t>
            </a:r>
            <a:r>
              <a:rPr lang="ar-SA" sz="2400" dirty="0">
                <a:cs typeface="B Yagut" panose="00000400000000000000" pitchFamily="2" charset="-78"/>
              </a:rPr>
              <a:t>ﻣﻲ ﺷﻮﻧﺪ. ﮔﺰﻳﻨﻪ ﻫﺎي اﻳﻦ ﺳﺮﺑﺮگ در </a:t>
            </a:r>
            <a:endParaRPr lang="fa-IR" sz="2400" dirty="0" smtClean="0">
              <a:cs typeface="B Yagut" panose="00000400000000000000" pitchFamily="2" charset="-78"/>
            </a:endParaRPr>
          </a:p>
          <a:p>
            <a:pPr algn="r" rtl="1"/>
            <a:r>
              <a:rPr lang="fa-IR" sz="2400" dirty="0">
                <a:cs typeface="B Yagut" panose="00000400000000000000" pitchFamily="2" charset="-78"/>
              </a:rPr>
              <a:t> </a:t>
            </a:r>
            <a:r>
              <a:rPr lang="fa-IR" sz="2400" dirty="0" smtClean="0">
                <a:cs typeface="B Yagut" panose="00000400000000000000" pitchFamily="2" charset="-78"/>
              </a:rPr>
              <a:t>  </a:t>
            </a:r>
            <a:r>
              <a:rPr lang="ar-SA" sz="2400" dirty="0" smtClean="0">
                <a:cs typeface="B Yagut" panose="00000400000000000000" pitchFamily="2" charset="-78"/>
              </a:rPr>
              <a:t>ﺟﺪول ‏</a:t>
            </a:r>
            <a:r>
              <a:rPr lang="en-US" sz="2400" dirty="0">
                <a:cs typeface="B Yagut" panose="00000400000000000000" pitchFamily="2" charset="-78"/>
              </a:rPr>
              <a:t>5</a:t>
            </a:r>
            <a:r>
              <a:rPr lang="ar-SA" sz="2400" dirty="0">
                <a:cs typeface="B Yagut" panose="00000400000000000000" pitchFamily="2" charset="-78"/>
              </a:rPr>
              <a:t> </a:t>
            </a:r>
            <a:r>
              <a:rPr lang="ar-SA" sz="2400" dirty="0" smtClean="0">
                <a:cs typeface="B Yagut" panose="00000400000000000000" pitchFamily="2" charset="-78"/>
              </a:rPr>
              <a:t>-</a:t>
            </a:r>
            <a:r>
              <a:rPr lang="fa-IR" sz="2400" dirty="0" smtClean="0">
                <a:cs typeface="B Yagut" panose="00000400000000000000" pitchFamily="2" charset="-78"/>
              </a:rPr>
              <a:t>3 </a:t>
            </a:r>
            <a:r>
              <a:rPr lang="ar-SA" sz="2400" dirty="0" smtClean="0">
                <a:cs typeface="B Yagut" panose="00000400000000000000" pitchFamily="2" charset="-78"/>
              </a:rPr>
              <a:t>ﺗﻮﺿﻴﺢ</a:t>
            </a:r>
            <a:r>
              <a:rPr lang="fa-IR" sz="2400" dirty="0" smtClean="0">
                <a:cs typeface="B Yagut" panose="00000400000000000000" pitchFamily="2" charset="-78"/>
              </a:rPr>
              <a:t>  </a:t>
            </a:r>
            <a:r>
              <a:rPr lang="ar-SA" sz="2400" dirty="0" smtClean="0">
                <a:cs typeface="B Yagut" panose="00000400000000000000" pitchFamily="2" charset="-78"/>
              </a:rPr>
              <a:t>داده </a:t>
            </a:r>
            <a:r>
              <a:rPr lang="ar-SA" sz="2400" dirty="0">
                <a:cs typeface="B Yagut" panose="00000400000000000000" pitchFamily="2" charset="-78"/>
              </a:rPr>
              <a:t>ﺷﺪه </a:t>
            </a:r>
            <a:r>
              <a:rPr lang="ar-SA" sz="2400" dirty="0" smtClean="0">
                <a:cs typeface="B Yagut" panose="00000400000000000000" pitchFamily="2" charset="-78"/>
              </a:rPr>
              <a:t>اﻧﺪ</a:t>
            </a:r>
            <a:r>
              <a:rPr lang="fa-IR" sz="2400" dirty="0" smtClean="0">
                <a:cs typeface="B Yagut" panose="00000400000000000000" pitchFamily="2" charset="-78"/>
              </a:rPr>
              <a:t>.</a:t>
            </a:r>
            <a:endParaRPr lang="fa-IR" sz="2400" dirty="0">
              <a:cs typeface="B Yagut" panose="00000400000000000000" pitchFamily="2" charset="-78"/>
            </a:endParaRPr>
          </a:p>
          <a:p>
            <a:pPr algn="r" rtl="1"/>
            <a:endParaRPr lang="fa-IR" sz="2400" dirty="0">
              <a:cs typeface="B Yagut" panose="00000400000000000000" pitchFamily="2" charset="-78"/>
            </a:endParaRPr>
          </a:p>
          <a:p>
            <a:pPr marL="342900" indent="-342900" algn="r" rtl="1">
              <a:buFont typeface="Wingdings" panose="05000000000000000000" pitchFamily="2" charset="2"/>
              <a:buChar char="§"/>
            </a:pPr>
            <a:r>
              <a:rPr lang="fa-IR" sz="2400" dirty="0">
                <a:cs typeface="B Yagut" panose="00000400000000000000" pitchFamily="2" charset="-78"/>
              </a:rPr>
              <a:t>سربرگ</a:t>
            </a:r>
            <a:r>
              <a:rPr lang="en-US" sz="2400" b="1" dirty="0">
                <a:cs typeface="B Yagut" panose="00000400000000000000" pitchFamily="2" charset="-78"/>
              </a:rPr>
              <a:t>Hardware</a:t>
            </a:r>
            <a:r>
              <a:rPr lang="ar-SA" sz="2400" b="1" dirty="0">
                <a:cs typeface="B Yagut" panose="00000400000000000000" pitchFamily="2" charset="-78"/>
              </a:rPr>
              <a:t>: </a:t>
            </a:r>
            <a:r>
              <a:rPr lang="ar-SA" sz="2400" dirty="0">
                <a:cs typeface="B Yagut" panose="00000400000000000000" pitchFamily="2" charset="-78"/>
              </a:rPr>
              <a:t>در اﻳﻦ ﺳﺮﺑﺮگ، ﻣﺸﺨﺼﺎت ﺻﻔﺤﻪ ﻛﻠﻴﺪ و درﮔﺎه اﺗﺼﺎل آن ﺑﻪ راﻳﺎﻧﻪ ﻧﻤﺎﻳﺶ داده ﻣﻲ ﺷﻮد</a:t>
            </a:r>
            <a:r>
              <a:rPr lang="ar-SA" sz="2400" dirty="0"/>
              <a:t>.</a:t>
            </a:r>
            <a:endParaRPr lang="en-US" sz="2400" dirty="0"/>
          </a:p>
          <a:p>
            <a:pPr algn="r" rtl="1"/>
            <a:endParaRPr lang="en-US" sz="2400" dirty="0">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20061014"/>
      </p:ext>
    </p:extLst>
  </p:cSld>
  <p:clrMapOvr>
    <a:masterClrMapping/>
  </p:clrMapOvr>
  <mc:AlternateContent xmlns:mc="http://schemas.openxmlformats.org/markup-compatibility/2006" xmlns:p14="http://schemas.microsoft.com/office/powerpoint/2010/main">
    <mc:Choice Requires="p14">
      <p:transition spd="slow" p14:dur="2000" advTm="19073"/>
    </mc:Choice>
    <mc:Fallback xmlns="">
      <p:transition spd="slow" advTm="19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34345" y="6021288"/>
            <a:ext cx="3096344" cy="338554"/>
          </a:xfrm>
          <a:prstGeom prst="rect">
            <a:avLst/>
          </a:prstGeom>
        </p:spPr>
        <p:txBody>
          <a:bodyPr wrap="square">
            <a:spAutoFit/>
          </a:bodyPr>
          <a:lstStyle/>
          <a:p>
            <a:pPr rtl="1"/>
            <a:r>
              <a:rPr lang="ar-SA" sz="1600" b="1" dirty="0">
                <a:cs typeface="B Yagut" panose="00000400000000000000" pitchFamily="2" charset="-78"/>
              </a:rPr>
              <a:t>ﺷﻜﻞ </a:t>
            </a:r>
            <a:r>
              <a:rPr lang="ar-SA" sz="1600" b="1" dirty="0" smtClean="0">
                <a:cs typeface="B Yagut" panose="00000400000000000000" pitchFamily="2" charset="-78"/>
              </a:rPr>
              <a:t>‏</a:t>
            </a:r>
            <a:r>
              <a:rPr lang="fa-IR" sz="1600" b="1" dirty="0" smtClean="0">
                <a:cs typeface="B Yagut" panose="00000400000000000000" pitchFamily="2" charset="-78"/>
              </a:rPr>
              <a:t>5-</a:t>
            </a:r>
            <a:r>
              <a:rPr lang="ar-SA" sz="1600" b="1" dirty="0" smtClean="0">
                <a:cs typeface="B Yagut" panose="00000400000000000000" pitchFamily="2" charset="-78"/>
              </a:rPr>
              <a:t>  </a:t>
            </a:r>
            <a:r>
              <a:rPr lang="fa-IR" sz="1600" b="1" dirty="0" smtClean="0">
                <a:cs typeface="B Yagut" panose="00000400000000000000" pitchFamily="2" charset="-78"/>
              </a:rPr>
              <a:t>28- </a:t>
            </a:r>
            <a:r>
              <a:rPr lang="ar-SA" sz="1600" b="1" dirty="0" smtClean="0">
                <a:cs typeface="B Yagut" panose="00000400000000000000" pitchFamily="2" charset="-78"/>
              </a:rPr>
              <a:t>ﺧﺼﻮﺻﻴﺎت </a:t>
            </a:r>
            <a:r>
              <a:rPr lang="ar-SA" sz="1600" b="1" dirty="0">
                <a:cs typeface="B Yagut" panose="00000400000000000000" pitchFamily="2" charset="-78"/>
              </a:rPr>
              <a:t>ﺻﻔﺤﻪ ﻛﻠﻴﺪ</a:t>
            </a:r>
            <a:endParaRPr lang="fa-IR" sz="1600" b="1" dirty="0" smtClean="0">
              <a:cs typeface="B Yagut" panose="00000400000000000000" pitchFamily="2" charset="-78"/>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7389" y="3264632"/>
            <a:ext cx="294095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501" r="3633"/>
          <a:stretch/>
        </p:blipFill>
        <p:spPr bwMode="auto">
          <a:xfrm>
            <a:off x="1043607" y="764704"/>
            <a:ext cx="4557085" cy="4999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940152" y="4175475"/>
            <a:ext cx="2520280" cy="338554"/>
          </a:xfrm>
          <a:prstGeom prst="rect">
            <a:avLst/>
          </a:prstGeom>
        </p:spPr>
        <p:txBody>
          <a:bodyPr wrap="square">
            <a:spAutoFit/>
          </a:bodyPr>
          <a:lstStyle/>
          <a:p>
            <a:pPr rtl="1"/>
            <a:r>
              <a:rPr lang="ar-SA" sz="1600" b="1" dirty="0">
                <a:cs typeface="B Yagut" panose="00000400000000000000" pitchFamily="2" charset="-78"/>
              </a:rPr>
              <a:t>ﺷﻜﻞ </a:t>
            </a:r>
            <a:r>
              <a:rPr lang="ar-SA" sz="1600" b="1" dirty="0" smtClean="0">
                <a:cs typeface="B Yagut" panose="00000400000000000000" pitchFamily="2" charset="-78"/>
              </a:rPr>
              <a:t>‏</a:t>
            </a:r>
            <a:r>
              <a:rPr lang="fa-IR" sz="1600" b="1" dirty="0" smtClean="0">
                <a:cs typeface="B Yagut" panose="00000400000000000000" pitchFamily="2" charset="-78"/>
              </a:rPr>
              <a:t>5-</a:t>
            </a:r>
            <a:r>
              <a:rPr lang="ar-SA" sz="1600" b="1" dirty="0" smtClean="0">
                <a:cs typeface="B Yagut" panose="00000400000000000000" pitchFamily="2" charset="-78"/>
              </a:rPr>
              <a:t>  </a:t>
            </a:r>
            <a:r>
              <a:rPr lang="fa-IR" sz="1600" b="1" dirty="0" smtClean="0">
                <a:cs typeface="B Yagut" panose="00000400000000000000" pitchFamily="2" charset="-78"/>
              </a:rPr>
              <a:t>27- آیکن </a:t>
            </a:r>
            <a:r>
              <a:rPr lang="en-US" sz="1600" b="1" dirty="0" smtClean="0">
                <a:cs typeface="B Yagut" panose="00000400000000000000" pitchFamily="2" charset="-78"/>
              </a:rPr>
              <a:t>keyboard</a:t>
            </a:r>
            <a:endParaRPr lang="fa-IR" sz="1600" b="1" dirty="0" smtClean="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0763156"/>
      </p:ext>
    </p:extLst>
  </p:cSld>
  <p:clrMapOvr>
    <a:masterClrMapping/>
  </p:clrMapOvr>
  <mc:AlternateContent xmlns:mc="http://schemas.openxmlformats.org/markup-compatibility/2006" xmlns:p14="http://schemas.microsoft.com/office/powerpoint/2010/main">
    <mc:Choice Requires="p14">
      <p:transition spd="slow" p14:dur="2000" advTm="45245"/>
    </mc:Choice>
    <mc:Fallback xmlns="">
      <p:transition spd="slow" advTm="45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68831957"/>
              </p:ext>
            </p:extLst>
          </p:nvPr>
        </p:nvGraphicFramePr>
        <p:xfrm>
          <a:off x="611560" y="1434484"/>
          <a:ext cx="7848871" cy="3142488"/>
        </p:xfrm>
        <a:graphic>
          <a:graphicData uri="http://schemas.openxmlformats.org/drawingml/2006/table">
            <a:tbl>
              <a:tblPr firstRow="1" bandRow="1">
                <a:tableStyleId>{BDBED569-4797-4DF1-A0F4-6AAB3CD982D8}</a:tableStyleId>
              </a:tblPr>
              <a:tblGrid>
                <a:gridCol w="5472608">
                  <a:extLst>
                    <a:ext uri="{9D8B030D-6E8A-4147-A177-3AD203B41FA5}">
                      <a16:colId xmlns:a16="http://schemas.microsoft.com/office/drawing/2014/main" val="20000"/>
                    </a:ext>
                  </a:extLst>
                </a:gridCol>
                <a:gridCol w="2376263">
                  <a:extLst>
                    <a:ext uri="{9D8B030D-6E8A-4147-A177-3AD203B41FA5}">
                      <a16:colId xmlns:a16="http://schemas.microsoft.com/office/drawing/2014/main" val="20001"/>
                    </a:ext>
                  </a:extLst>
                </a:gridCol>
              </a:tblGrid>
              <a:tr h="293752">
                <a:tc>
                  <a:txBody>
                    <a:bodyPr/>
                    <a:lstStyle/>
                    <a:p>
                      <a:pPr algn="ctr"/>
                      <a:r>
                        <a:rPr lang="ar-SA" sz="1800" b="1" kern="1200" dirty="0" smtClean="0">
                          <a:solidFill>
                            <a:schemeClr val="tx1"/>
                          </a:solidFill>
                          <a:effectLst/>
                          <a:latin typeface="+mn-lt"/>
                          <a:ea typeface="+mn-ea"/>
                          <a:cs typeface="+mn-cs"/>
                        </a:rPr>
                        <a:t>ﺗﻮﺿﻴﺤﺎت</a:t>
                      </a:r>
                      <a:endParaRPr lang="en-US" dirty="0"/>
                    </a:p>
                  </a:txBody>
                  <a:tcPr/>
                </a:tc>
                <a:tc>
                  <a:txBody>
                    <a:bodyPr/>
                    <a:lstStyle/>
                    <a:p>
                      <a:pPr algn="ctr"/>
                      <a:r>
                        <a:rPr lang="ar-SA" sz="1800" b="1" kern="1200" dirty="0" smtClean="0">
                          <a:solidFill>
                            <a:schemeClr val="tx1"/>
                          </a:solidFill>
                          <a:effectLst/>
                          <a:latin typeface="+mn-lt"/>
                          <a:ea typeface="+mn-ea"/>
                          <a:cs typeface="+mn-cs"/>
                        </a:rPr>
                        <a:t>ﮔﺰﻳﻨﻪ</a:t>
                      </a:r>
                      <a:endParaRPr lang="en-US" dirty="0"/>
                    </a:p>
                  </a:txBody>
                  <a:tcPr/>
                </a:tc>
                <a:extLst>
                  <a:ext uri="{0D108BD9-81ED-4DB2-BD59-A6C34878D82A}">
                    <a16:rowId xmlns:a16="http://schemas.microsoft.com/office/drawing/2014/main" val="10000"/>
                  </a:ext>
                </a:extLst>
              </a:tr>
              <a:tr h="365760">
                <a:tc>
                  <a:txBody>
                    <a:bodyPr/>
                    <a:lstStyle/>
                    <a:p>
                      <a:pPr algn="r" rtl="1"/>
                      <a:r>
                        <a:rPr lang="ar-SA" sz="2000" kern="1200" dirty="0" smtClean="0">
                          <a:solidFill>
                            <a:schemeClr val="tx1"/>
                          </a:solidFill>
                          <a:effectLst/>
                          <a:latin typeface="+mn-lt"/>
                          <a:ea typeface="+mn-ea"/>
                          <a:cs typeface="B Yagut" panose="00000400000000000000" pitchFamily="2" charset="-78"/>
                        </a:rPr>
                        <a:t>ﻣﺪت زﻣﺎن ﺗﺎﺧﻴﺮ ﭘﻴﺶ از ﺗﻜﺮار دوم </a:t>
                      </a:r>
                      <a:r>
                        <a:rPr lang="fa-IR" sz="2000" kern="1200" dirty="0" smtClean="0">
                          <a:solidFill>
                            <a:schemeClr val="tx1"/>
                          </a:solidFill>
                          <a:effectLst/>
                          <a:latin typeface="+mn-lt"/>
                          <a:ea typeface="+mn-ea"/>
                          <a:cs typeface="B Yagut" panose="00000400000000000000" pitchFamily="2" charset="-78"/>
                        </a:rPr>
                        <a:t> </a:t>
                      </a:r>
                      <a:r>
                        <a:rPr lang="ar-SA" sz="2000" kern="1200" dirty="0" smtClean="0">
                          <a:solidFill>
                            <a:schemeClr val="tx1"/>
                          </a:solidFill>
                          <a:effectLst/>
                          <a:latin typeface="+mn-lt"/>
                          <a:ea typeface="+mn-ea"/>
                          <a:cs typeface="B Yagut" panose="00000400000000000000" pitchFamily="2" charset="-78"/>
                        </a:rPr>
                        <a:t>ﻳﻚ ﻛﺎراﻛﺘﺮ ﺗﻮﺳﻂ وﻳﻨﺪوز، ﻫﻨﮕﺎم ﭘﺎﻳﻴﻦ</a:t>
                      </a:r>
                      <a:r>
                        <a:rPr lang="fa-IR" sz="2000" kern="1200" dirty="0" smtClean="0">
                          <a:solidFill>
                            <a:schemeClr val="tx1"/>
                          </a:solidFill>
                          <a:effectLst/>
                          <a:latin typeface="+mn-lt"/>
                          <a:ea typeface="+mn-ea"/>
                          <a:cs typeface="B Yagut" panose="00000400000000000000" pitchFamily="2" charset="-78"/>
                        </a:rPr>
                        <a:t> نگه </a:t>
                      </a:r>
                      <a:r>
                        <a:rPr lang="ar-SA" sz="2000" kern="1200" dirty="0" smtClean="0">
                          <a:solidFill>
                            <a:schemeClr val="tx1"/>
                          </a:solidFill>
                          <a:effectLst/>
                          <a:latin typeface="+mn-lt"/>
                          <a:ea typeface="+mn-ea"/>
                          <a:cs typeface="B Yagut" panose="00000400000000000000" pitchFamily="2" charset="-78"/>
                        </a:rPr>
                        <a:t>داﺷﺘﻦ ﻳﻚ ﻛﻠﻴﺪ را ﻣﺸﺨﺺ ﻣﻲ ﻛﻨﺪ. </a:t>
                      </a:r>
                      <a:endParaRPr lang="en-US" sz="2000" dirty="0">
                        <a:cs typeface="B Yagut" panose="00000400000000000000" pitchFamily="2" charset="-7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cs typeface="B Yagut" panose="00000400000000000000" pitchFamily="2" charset="-78"/>
                        </a:rPr>
                        <a:t>Repeat delay</a:t>
                      </a:r>
                    </a:p>
                    <a:p>
                      <a:pPr algn="l"/>
                      <a:endParaRPr lang="en-US" sz="2000" dirty="0">
                        <a:cs typeface="B Yagut" panose="00000400000000000000" pitchFamily="2" charset="-78"/>
                      </a:endParaRPr>
                    </a:p>
                  </a:txBody>
                  <a:tcPr/>
                </a:tc>
                <a:extLst>
                  <a:ext uri="{0D108BD9-81ED-4DB2-BD59-A6C34878D82A}">
                    <a16:rowId xmlns:a16="http://schemas.microsoft.com/office/drawing/2014/main" val="10001"/>
                  </a:ext>
                </a:extLst>
              </a:tr>
              <a:tr h="365760">
                <a:tc>
                  <a:txBody>
                    <a:bodyPr/>
                    <a:lstStyle/>
                    <a:p>
                      <a:pPr algn="r" rtl="1"/>
                      <a:r>
                        <a:rPr lang="ar-SA" sz="2000" kern="1200" dirty="0" smtClean="0">
                          <a:solidFill>
                            <a:schemeClr val="tx1"/>
                          </a:solidFill>
                          <a:effectLst/>
                          <a:latin typeface="+mn-lt"/>
                          <a:ea typeface="+mn-ea"/>
                          <a:cs typeface="B Yagut" panose="00000400000000000000" pitchFamily="2" charset="-78"/>
                        </a:rPr>
                        <a:t>ﺳﺮﻋﺖ ﺗﻜﺮار ﻳﻚ ﻛﺎراﻛﺘﺮ در ﻫﻨﮕﺎم ﭘﺎﻳﻴﻦ ﻧﮕﻪ داﺷﺘﻦ ﻛﻠﻴﺪ ﻣﺮﺑﻮط ﺑﻪ آن را</a:t>
                      </a:r>
                      <a:r>
                        <a:rPr lang="fa-IR" sz="2000" kern="1200" dirty="0" smtClean="0">
                          <a:solidFill>
                            <a:schemeClr val="tx1"/>
                          </a:solidFill>
                          <a:effectLst/>
                          <a:latin typeface="+mn-lt"/>
                          <a:ea typeface="+mn-ea"/>
                          <a:cs typeface="B Yagut" panose="00000400000000000000" pitchFamily="2" charset="-78"/>
                        </a:rPr>
                        <a:t> </a:t>
                      </a:r>
                      <a:r>
                        <a:rPr lang="ar-SA" sz="2000" kern="1200" dirty="0" smtClean="0">
                          <a:solidFill>
                            <a:schemeClr val="tx1"/>
                          </a:solidFill>
                          <a:effectLst/>
                          <a:latin typeface="+mn-lt"/>
                          <a:ea typeface="+mn-ea"/>
                          <a:cs typeface="B Yagut" panose="00000400000000000000" pitchFamily="2" charset="-78"/>
                        </a:rPr>
                        <a:t>ﺗﻨﻈﻴﻢ ﻣﻲ ﻛﻨﺪ.</a:t>
                      </a:r>
                      <a:endParaRPr lang="en-US" sz="2000" dirty="0">
                        <a:cs typeface="B Yagut" panose="00000400000000000000" pitchFamily="2" charset="-7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cs typeface="B Yagut" panose="00000400000000000000" pitchFamily="2" charset="-78"/>
                        </a:rPr>
                        <a:t>Repeat rate</a:t>
                      </a:r>
                    </a:p>
                    <a:p>
                      <a:pPr algn="l"/>
                      <a:endParaRPr lang="en-US" sz="2000" dirty="0">
                        <a:cs typeface="B Yagut" panose="00000400000000000000" pitchFamily="2" charset="-78"/>
                      </a:endParaRPr>
                    </a:p>
                  </a:txBody>
                  <a:tcPr/>
                </a:tc>
                <a:extLst>
                  <a:ext uri="{0D108BD9-81ED-4DB2-BD59-A6C34878D82A}">
                    <a16:rowId xmlns:a16="http://schemas.microsoft.com/office/drawing/2014/main" val="10002"/>
                  </a:ext>
                </a:extLst>
              </a:tr>
              <a:tr h="750749">
                <a:tc>
                  <a:txBody>
                    <a:bodyPr/>
                    <a:lstStyle/>
                    <a:p>
                      <a:pPr algn="r" rtl="1"/>
                      <a:r>
                        <a:rPr lang="ar-SA" sz="2000" kern="1200" dirty="0" smtClean="0">
                          <a:solidFill>
                            <a:schemeClr val="tx1"/>
                          </a:solidFill>
                          <a:effectLst/>
                          <a:latin typeface="+mn-lt"/>
                          <a:ea typeface="+mn-ea"/>
                          <a:cs typeface="B Yagut" panose="00000400000000000000" pitchFamily="2" charset="-78"/>
                        </a:rPr>
                        <a:t>ﺑﺮاي ﺗﺴﺖ ﺳﺮﻋﺖ ﺗﻜﺮار، در اﻳﻦ ﺑﺨﺶ ﻛﻠﻴﺪي را ﭘﺎﻳﻴﻦ ﻧﮕﻪ دارﻳﺪ.</a:t>
                      </a:r>
                      <a:endParaRPr lang="en-US" sz="2000" dirty="0">
                        <a:cs typeface="B Yagut" panose="00000400000000000000" pitchFamily="2" charset="-78"/>
                      </a:endParaRPr>
                    </a:p>
                  </a:txBody>
                  <a:tcPr/>
                </a:tc>
                <a:tc>
                  <a:txBody>
                    <a:bodyPr/>
                    <a:lstStyle/>
                    <a:p>
                      <a:pPr marL="0" marR="0" indent="0" algn="l" defTabSz="914400" rtl="1" eaLnBrk="1" fontAlgn="auto" latinLnBrk="0" hangingPunct="1">
                        <a:lnSpc>
                          <a:spcPct val="107000"/>
                        </a:lnSpc>
                        <a:spcBef>
                          <a:spcPts val="0"/>
                        </a:spcBef>
                        <a:spcAft>
                          <a:spcPts val="0"/>
                        </a:spcAft>
                        <a:buClrTx/>
                        <a:buSzTx/>
                        <a:buFontTx/>
                        <a:buNone/>
                        <a:tabLst/>
                        <a:defRPr/>
                      </a:pPr>
                      <a:r>
                        <a:rPr lang="en-US" sz="2000" b="1" dirty="0">
                          <a:effectLst/>
                          <a:latin typeface="Times New Roman"/>
                          <a:ea typeface="Times New Roman"/>
                          <a:cs typeface="B Yagut" panose="00000400000000000000" pitchFamily="2" charset="-78"/>
                        </a:rPr>
                        <a:t>Click here and hold down </a:t>
                      </a:r>
                      <a:r>
                        <a:rPr lang="en-US" sz="2000" b="1" dirty="0" smtClean="0">
                          <a:effectLst/>
                          <a:latin typeface="Times New Roman"/>
                          <a:ea typeface="Times New Roman"/>
                          <a:cs typeface="B Yagut" panose="00000400000000000000" pitchFamily="2" charset="-78"/>
                        </a:rPr>
                        <a:t>key to test repeat rate</a:t>
                      </a:r>
                      <a:r>
                        <a:rPr lang="fa-IR" sz="2000" b="1" dirty="0" smtClean="0">
                          <a:effectLst/>
                          <a:latin typeface="Times New Roman"/>
                          <a:ea typeface="Times New Roman"/>
                          <a:cs typeface="B Yagut" panose="00000400000000000000" pitchFamily="2" charset="-78"/>
                        </a:rPr>
                        <a:t> </a:t>
                      </a:r>
                      <a:r>
                        <a:rPr lang="en-US" sz="2000" b="1" dirty="0" smtClean="0">
                          <a:effectLst/>
                          <a:latin typeface="Times New Roman"/>
                          <a:ea typeface="Times New Roman"/>
                          <a:cs typeface="B Yagut" panose="00000400000000000000" pitchFamily="2" charset="-78"/>
                        </a:rPr>
                        <a:t>a</a:t>
                      </a:r>
                      <a:endParaRPr lang="en-US" sz="2000" dirty="0" smtClean="0">
                        <a:effectLst/>
                        <a:latin typeface="+mn-lt"/>
                        <a:ea typeface="Times New Roman"/>
                        <a:cs typeface="B Yagut" panose="00000400000000000000" pitchFamily="2" charset="-78"/>
                      </a:endParaRPr>
                    </a:p>
                  </a:txBody>
                  <a:tcPr marL="0" marR="0" marT="0" marB="0" anchor="b"/>
                </a:tc>
                <a:extLst>
                  <a:ext uri="{0D108BD9-81ED-4DB2-BD59-A6C34878D82A}">
                    <a16:rowId xmlns:a16="http://schemas.microsoft.com/office/drawing/2014/main" val="10003"/>
                  </a:ext>
                </a:extLst>
              </a:tr>
              <a:tr h="365760">
                <a:tc>
                  <a:txBody>
                    <a:bodyPr/>
                    <a:lstStyle/>
                    <a:p>
                      <a:pPr algn="r"/>
                      <a:r>
                        <a:rPr lang="ar-SA" sz="2000" kern="1200" dirty="0" smtClean="0">
                          <a:solidFill>
                            <a:schemeClr val="tx1"/>
                          </a:solidFill>
                          <a:effectLst/>
                          <a:latin typeface="+mn-lt"/>
                          <a:ea typeface="+mn-ea"/>
                          <a:cs typeface="B Yagut" panose="00000400000000000000" pitchFamily="2" charset="-78"/>
                        </a:rPr>
                        <a:t>ﺳﺮﻋﺖ ﭼﺸﻤﻚ زدن ﻣﻜﺎن ﻧﻤﺎ را ﻣﺸﺨﺺ ﻣﻲ ﻛﻨﺪ.</a:t>
                      </a:r>
                      <a:endParaRPr lang="en-US" sz="2000" dirty="0">
                        <a:cs typeface="B Yagut" panose="00000400000000000000" pitchFamily="2" charset="-78"/>
                      </a:endParaRPr>
                    </a:p>
                  </a:txBody>
                  <a:tcPr/>
                </a:tc>
                <a:tc>
                  <a:txBody>
                    <a:bodyPr/>
                    <a:lstStyle/>
                    <a:p>
                      <a:pPr marL="0" marR="0" algn="l" rtl="1">
                        <a:lnSpc>
                          <a:spcPct val="107000"/>
                        </a:lnSpc>
                        <a:spcBef>
                          <a:spcPts val="0"/>
                        </a:spcBef>
                        <a:spcAft>
                          <a:spcPts val="0"/>
                        </a:spcAft>
                      </a:pPr>
                      <a:r>
                        <a:rPr lang="en-US" sz="2000" b="1" kern="1200" dirty="0" smtClean="0">
                          <a:solidFill>
                            <a:schemeClr val="tx1"/>
                          </a:solidFill>
                          <a:effectLst/>
                          <a:latin typeface="+mn-lt"/>
                          <a:ea typeface="+mn-ea"/>
                          <a:cs typeface="B Yagut" panose="00000400000000000000" pitchFamily="2" charset="-78"/>
                        </a:rPr>
                        <a:t>Cursor blink rate</a:t>
                      </a:r>
                      <a:endParaRPr lang="en-US" sz="2000" dirty="0">
                        <a:effectLst/>
                        <a:latin typeface="Calibri"/>
                        <a:ea typeface="Times New Roman"/>
                        <a:cs typeface="B Yagut" panose="00000400000000000000" pitchFamily="2" charset="-78"/>
                      </a:endParaRPr>
                    </a:p>
                  </a:txBody>
                  <a:tcPr marL="0" marR="0" marT="0" marB="0" anchor="b"/>
                </a:tc>
                <a:extLst>
                  <a:ext uri="{0D108BD9-81ED-4DB2-BD59-A6C34878D82A}">
                    <a16:rowId xmlns:a16="http://schemas.microsoft.com/office/drawing/2014/main" val="10004"/>
                  </a:ext>
                </a:extLst>
              </a:tr>
            </a:tbl>
          </a:graphicData>
        </a:graphic>
      </p:graphicFrame>
      <p:sp>
        <p:nvSpPr>
          <p:cNvPr id="5" name="TextBox 4"/>
          <p:cNvSpPr txBox="1"/>
          <p:nvPr/>
        </p:nvSpPr>
        <p:spPr>
          <a:xfrm>
            <a:off x="1907704" y="908719"/>
            <a:ext cx="4824536" cy="461665"/>
          </a:xfrm>
          <a:prstGeom prst="rect">
            <a:avLst/>
          </a:prstGeom>
          <a:noFill/>
        </p:spPr>
        <p:txBody>
          <a:bodyPr wrap="square" rtlCol="0">
            <a:spAutoFit/>
          </a:bodyPr>
          <a:lstStyle/>
          <a:p>
            <a:pPr algn="r" rtl="1"/>
            <a:r>
              <a:rPr lang="fa-IR" sz="2400" dirty="0" smtClean="0">
                <a:cs typeface="B Yagut" panose="00000400000000000000" pitchFamily="2" charset="-78"/>
              </a:rPr>
              <a:t>جدول 5-3- گزینه های کادر  </a:t>
            </a:r>
            <a:r>
              <a:rPr lang="en-US" sz="2400" b="1" dirty="0"/>
              <a:t>Keyboard</a:t>
            </a:r>
            <a:endParaRPr lang="en-US" sz="2400" dirty="0"/>
          </a:p>
        </p:txBody>
      </p:sp>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2744107"/>
      </p:ext>
    </p:extLst>
  </p:cSld>
  <p:clrMapOvr>
    <a:masterClrMapping/>
  </p:clrMapOvr>
  <mc:AlternateContent xmlns:mc="http://schemas.openxmlformats.org/markup-compatibility/2006" xmlns:p14="http://schemas.microsoft.com/office/powerpoint/2010/main">
    <mc:Choice Requires="p14">
      <p:transition spd="slow" p14:dur="2000" advTm="39115"/>
    </mc:Choice>
    <mc:Fallback xmlns="">
      <p:transition spd="slow" advTm="39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1" y="1412776"/>
            <a:ext cx="8424936" cy="5256584"/>
          </a:xfrm>
        </p:spPr>
        <p:txBody>
          <a:bodyPr>
            <a:normAutofit/>
          </a:bodyPr>
          <a:lstStyle/>
          <a:p>
            <a:pPr algn="just" rtl="1"/>
            <a:r>
              <a:rPr lang="en-US" sz="2400" dirty="0">
                <a:cs typeface="B Yagut" panose="00000400000000000000" pitchFamily="2" charset="-78"/>
              </a:rPr>
              <a:t> </a:t>
            </a:r>
            <a:r>
              <a:rPr lang="ar-SA" sz="2500" dirty="0" smtClean="0">
                <a:cs typeface="B Yagut" panose="00000400000000000000" pitchFamily="2" charset="-78"/>
              </a:rPr>
              <a:t>ﺗﻮﺳﻂ </a:t>
            </a:r>
            <a:r>
              <a:rPr lang="ar-SA" sz="2500" dirty="0">
                <a:cs typeface="B Yagut" panose="00000400000000000000" pitchFamily="2" charset="-78"/>
              </a:rPr>
              <a:t>ﭼﺎﭘﮕﺮ ﻣﻲ ﺗﻮاﻧﻴﺪ اﻃﻼﻋﺎت ﻣﻮرد ﻧﻴﺎز ﺧﻮد را روي ﻛﺎﻏﺬ ﭼﺎپ ﻛﻨﻴﺪ. ﺑﺮاي ﻛﺎر ﺑﺎ ﭼﺎﭘﮕﺮ، ﭘﺲ از اﺗﺼﺎل ﭼﺎﭘﮕﺮ ﺑﻪ راﻳﺎﻧﻪ، ﺑﺎﻳﺪ آن را ﻧﺼﺐ ﻛﻨﻴﺪ ﺗﺎ وﻳﻨﺪوز آن را ﺑﺸﻨﺎﺳﺪ. </a:t>
            </a:r>
            <a:endParaRPr lang="fa-IR" sz="2500" dirty="0" smtClean="0">
              <a:cs typeface="B Yagut" panose="00000400000000000000" pitchFamily="2" charset="-78"/>
            </a:endParaRPr>
          </a:p>
          <a:p>
            <a:pPr algn="just" rtl="1"/>
            <a:r>
              <a:rPr lang="ar-SA" sz="2500" dirty="0" smtClean="0">
                <a:cs typeface="B Yagut" panose="00000400000000000000" pitchFamily="2" charset="-78"/>
              </a:rPr>
              <a:t>ﺑﺮاي </a:t>
            </a:r>
            <a:r>
              <a:rPr lang="ar-SA" sz="2500" dirty="0">
                <a:cs typeface="B Yagut" panose="00000400000000000000" pitchFamily="2" charset="-78"/>
              </a:rPr>
              <a:t>ﻧﺼﺐ ﭼﺎﭘﮕﺮ ﻣﺮاﺣﻞ زﻳﺮ را دﻧﺒﺎل ﻛﻨﻴﺪ</a:t>
            </a:r>
            <a:r>
              <a:rPr lang="ar-SA" sz="2500" dirty="0" smtClean="0">
                <a:cs typeface="B Yagut" panose="00000400000000000000" pitchFamily="2" charset="-78"/>
              </a:rPr>
              <a:t>:</a:t>
            </a:r>
            <a:endParaRPr lang="fa-IR" sz="2500" dirty="0" smtClean="0">
              <a:cs typeface="B Yagut" panose="00000400000000000000" pitchFamily="2" charset="-78"/>
            </a:endParaRPr>
          </a:p>
          <a:p>
            <a:pPr marL="0" indent="0" algn="just" rtl="1">
              <a:buNone/>
            </a:pPr>
            <a:r>
              <a:rPr lang="fa-IR" sz="2500" dirty="0" smtClean="0">
                <a:cs typeface="B Yagut" panose="00000400000000000000" pitchFamily="2" charset="-78"/>
              </a:rPr>
              <a:t>     1 </a:t>
            </a:r>
            <a:r>
              <a:rPr lang="ar-SA" sz="2500" dirty="0" smtClean="0">
                <a:cs typeface="B Yagut" panose="00000400000000000000" pitchFamily="2" charset="-78"/>
              </a:rPr>
              <a:t>- </a:t>
            </a:r>
            <a:r>
              <a:rPr lang="ar-SA" sz="2500" dirty="0">
                <a:cs typeface="B Yagut" panose="00000400000000000000" pitchFamily="2" charset="-78"/>
              </a:rPr>
              <a:t>اﺑﺘﺪا ﭼﺎﭘﮕﺮ را ﺑﻪ ﺳﻴﺴﺘﻢ ﻣﺘﺼﻞ ﻛﺮده و آن را روﺷﻦ ﻛﻨﻴﺪ</a:t>
            </a:r>
            <a:r>
              <a:rPr lang="ar-SA" sz="2500" dirty="0" smtClean="0">
                <a:cs typeface="B Yagut" panose="00000400000000000000" pitchFamily="2" charset="-78"/>
              </a:rPr>
              <a:t>.</a:t>
            </a:r>
            <a:endParaRPr lang="fa-IR" sz="2500" dirty="0" smtClean="0">
              <a:cs typeface="B Yagut" panose="00000400000000000000" pitchFamily="2" charset="-78"/>
            </a:endParaRPr>
          </a:p>
          <a:p>
            <a:pPr marL="0" indent="0" algn="just" rtl="1">
              <a:buNone/>
            </a:pPr>
            <a:r>
              <a:rPr lang="fa-IR" sz="2500" dirty="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٢- </a:t>
            </a:r>
            <a:r>
              <a:rPr lang="ar-SA" sz="2500" dirty="0">
                <a:cs typeface="B Yagut" panose="00000400000000000000" pitchFamily="2" charset="-78"/>
              </a:rPr>
              <a:t>روي آﻳﻜﻦ </a:t>
            </a:r>
            <a:r>
              <a:rPr lang="en-US" sz="2500" dirty="0"/>
              <a:t>Devices and printers </a:t>
            </a:r>
            <a:r>
              <a:rPr lang="ar-SA" sz="2500" dirty="0" smtClean="0">
                <a:cs typeface="B Yagut" panose="00000400000000000000" pitchFamily="2" charset="-78"/>
              </a:rPr>
              <a:t> </a:t>
            </a:r>
            <a:r>
              <a:rPr lang="ar-SA" sz="2500" dirty="0">
                <a:cs typeface="B Yagut" panose="00000400000000000000" pitchFamily="2" charset="-78"/>
              </a:rPr>
              <a:t>در </a:t>
            </a:r>
            <a:r>
              <a:rPr lang="ar-SA" sz="2500" dirty="0" smtClean="0">
                <a:cs typeface="B Yagut" panose="00000400000000000000" pitchFamily="2" charset="-78"/>
              </a:rPr>
              <a:t>ﭘﻨﺠﺮه</a:t>
            </a:r>
            <a:r>
              <a:rPr lang="fa-IR" sz="2500" dirty="0" smtClean="0"/>
              <a:t> </a:t>
            </a:r>
            <a:r>
              <a:rPr lang="en-US" sz="2500" dirty="0" smtClean="0"/>
              <a:t>Control </a:t>
            </a:r>
            <a:r>
              <a:rPr lang="en-US" sz="2500" dirty="0"/>
              <a:t>panel</a:t>
            </a:r>
            <a:r>
              <a:rPr lang="ar-SA" sz="2500" dirty="0" smtClean="0">
                <a:cs typeface="B Yagut" panose="00000400000000000000" pitchFamily="2" charset="-78"/>
              </a:rPr>
              <a:t>ﻛﻠﻴﻚ</a:t>
            </a:r>
            <a:endParaRPr lang="fa-IR" sz="2500" dirty="0" smtClean="0">
              <a:cs typeface="B Yagut" panose="00000400000000000000" pitchFamily="2" charset="-78"/>
            </a:endParaRPr>
          </a:p>
          <a:p>
            <a:pPr marL="0" indent="0" algn="just" rtl="1">
              <a:buNone/>
            </a:pPr>
            <a:r>
              <a:rPr lang="fa-IR" sz="2500" dirty="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 ﻛﻨﻴﺪ(ﺷﻜﻞ</a:t>
            </a:r>
            <a:r>
              <a:rPr lang="ar-SA" sz="2500" dirty="0">
                <a:cs typeface="B Yagut" panose="00000400000000000000" pitchFamily="2" charset="-78"/>
              </a:rPr>
              <a:t>‏ </a:t>
            </a:r>
            <a:r>
              <a:rPr lang="fa-IR" sz="2500" dirty="0" smtClean="0">
                <a:cs typeface="B Yagut" panose="00000400000000000000" pitchFamily="2" charset="-78"/>
              </a:rPr>
              <a:t>5</a:t>
            </a:r>
            <a:r>
              <a:rPr lang="ar-SA" sz="2500" dirty="0" smtClean="0">
                <a:cs typeface="B Yagut" panose="00000400000000000000" pitchFamily="2" charset="-78"/>
              </a:rPr>
              <a:t> -</a:t>
            </a:r>
            <a:r>
              <a:rPr lang="fa-IR" sz="2500" dirty="0" smtClean="0">
                <a:cs typeface="B Yagut" panose="00000400000000000000" pitchFamily="2" charset="-78"/>
              </a:rPr>
              <a:t>29</a:t>
            </a:r>
            <a:r>
              <a:rPr lang="ar-SA" sz="2500" dirty="0" smtClean="0">
                <a:cs typeface="B Yagut" panose="00000400000000000000" pitchFamily="2" charset="-78"/>
              </a:rPr>
              <a:t>).</a:t>
            </a:r>
            <a:endParaRPr lang="fa-IR" sz="2500" dirty="0" smtClean="0">
              <a:cs typeface="B Yagut" panose="00000400000000000000" pitchFamily="2" charset="-78"/>
            </a:endParaRPr>
          </a:p>
          <a:p>
            <a:pPr marL="0" indent="0" algn="just" rtl="1">
              <a:buNone/>
            </a:pPr>
            <a:r>
              <a:rPr lang="fa-IR" sz="2500" dirty="0" smtClean="0">
                <a:cs typeface="B Yagut" panose="00000400000000000000" pitchFamily="2" charset="-78"/>
              </a:rPr>
              <a:t>   </a:t>
            </a:r>
            <a:r>
              <a:rPr lang="en-US" sz="2500" dirty="0">
                <a:cs typeface="B Yagut" panose="00000400000000000000" pitchFamily="2" charset="-78"/>
              </a:rPr>
              <a:t> </a:t>
            </a:r>
            <a:r>
              <a:rPr lang="ar-SA" sz="2500" dirty="0" smtClean="0">
                <a:cs typeface="B Yagut" panose="00000400000000000000" pitchFamily="2" charset="-78"/>
              </a:rPr>
              <a:t>٣- </a:t>
            </a:r>
            <a:r>
              <a:rPr lang="ar-SA" sz="2500" dirty="0">
                <a:cs typeface="B Yagut" panose="00000400000000000000" pitchFamily="2" charset="-78"/>
              </a:rPr>
              <a:t>در ﭘﻨﺠﺮه اي ﻛﻪ ﺑﺎز ﻣﻲ ﺷﻮد (ﺷﻜﻞ</a:t>
            </a:r>
            <a:r>
              <a:rPr lang="ar-SA" sz="2500" dirty="0" smtClean="0">
                <a:cs typeface="B Yagut" panose="00000400000000000000" pitchFamily="2" charset="-78"/>
              </a:rPr>
              <a:t>‏</a:t>
            </a:r>
            <a:r>
              <a:rPr lang="fa-IR" sz="2500" dirty="0" smtClean="0">
                <a:cs typeface="B Yagut" panose="00000400000000000000" pitchFamily="2" charset="-78"/>
              </a:rPr>
              <a:t>5</a:t>
            </a:r>
            <a:r>
              <a:rPr lang="ar-SA" sz="2500" dirty="0" smtClean="0">
                <a:cs typeface="B Yagut" panose="00000400000000000000" pitchFamily="2" charset="-78"/>
              </a:rPr>
              <a:t> -</a:t>
            </a:r>
            <a:r>
              <a:rPr lang="fa-IR" sz="2500" dirty="0" smtClean="0">
                <a:cs typeface="B Yagut" panose="00000400000000000000" pitchFamily="2" charset="-78"/>
              </a:rPr>
              <a:t>30</a:t>
            </a:r>
            <a:r>
              <a:rPr lang="ar-SA" sz="2500" dirty="0" smtClean="0">
                <a:cs typeface="B Yagut" panose="00000400000000000000" pitchFamily="2" charset="-78"/>
              </a:rPr>
              <a:t>)، ﻟﻴﺴﺖ</a:t>
            </a:r>
            <a:r>
              <a:rPr lang="fa-IR" sz="2500" dirty="0" smtClean="0">
                <a:cs typeface="B Yagut" panose="00000400000000000000" pitchFamily="2" charset="-78"/>
              </a:rPr>
              <a:t> </a:t>
            </a:r>
            <a:r>
              <a:rPr lang="ar-SA" sz="2500" dirty="0" smtClean="0">
                <a:cs typeface="B Yagut" panose="00000400000000000000" pitchFamily="2" charset="-78"/>
              </a:rPr>
              <a:t>ﭼﺎﭘﮕﺮﻫﺎﻳﻲ </a:t>
            </a:r>
            <a:r>
              <a:rPr lang="ar-SA" sz="2500" dirty="0">
                <a:cs typeface="B Yagut" panose="00000400000000000000" pitchFamily="2" charset="-78"/>
              </a:rPr>
              <a:t>ﻛﻪ </a:t>
            </a:r>
            <a:r>
              <a:rPr lang="ar-SA" sz="2500" dirty="0" smtClean="0">
                <a:cs typeface="B Yagut" panose="00000400000000000000" pitchFamily="2" charset="-78"/>
              </a:rPr>
              <a:t>روي</a:t>
            </a:r>
            <a:endParaRPr lang="fa-IR" sz="2500" dirty="0" smtClean="0">
              <a:cs typeface="B Yagut" panose="00000400000000000000" pitchFamily="2" charset="-78"/>
            </a:endParaRPr>
          </a:p>
          <a:p>
            <a:pPr marL="0" indent="0" algn="just" rtl="1">
              <a:buNone/>
            </a:pPr>
            <a:r>
              <a:rPr lang="fa-IR" sz="2500" dirty="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 </a:t>
            </a:r>
            <a:r>
              <a:rPr lang="ar-SA" sz="2500" dirty="0">
                <a:cs typeface="B Yagut" panose="00000400000000000000" pitchFamily="2" charset="-78"/>
              </a:rPr>
              <a:t>ﺳﻴﺴﺘﻢ ﻧﺼﺐ ﺷﺪه ﻧﻤﺎﻳﺶ داده ﻣﻲ ﺷﻮد</a:t>
            </a:r>
            <a:r>
              <a:rPr lang="ar-SA" sz="2500" dirty="0" smtClean="0">
                <a:cs typeface="B Yagut" panose="00000400000000000000" pitchFamily="2" charset="-78"/>
              </a:rPr>
              <a:t>.</a:t>
            </a:r>
            <a:endParaRPr lang="fa-IR" sz="2500" dirty="0" smtClean="0">
              <a:cs typeface="B Yagut" panose="00000400000000000000" pitchFamily="2" charset="-78"/>
            </a:endParaRPr>
          </a:p>
          <a:p>
            <a:pPr marL="0" indent="0" algn="just" rtl="1">
              <a:buNone/>
            </a:pPr>
            <a:endParaRPr lang="en-US" sz="2000" dirty="0" smtClean="0">
              <a:cs typeface="B Yagut" panose="00000400000000000000" pitchFamily="2" charset="-78"/>
            </a:endParaRPr>
          </a:p>
          <a:p>
            <a:pPr marL="0" indent="0" algn="just" rtl="1">
              <a:buNone/>
            </a:pPr>
            <a:endParaRPr lang="en-AU" sz="2000" dirty="0">
              <a:cs typeface="B Yagut" panose="00000400000000000000" pitchFamily="2" charset="-78"/>
            </a:endParaRPr>
          </a:p>
          <a:p>
            <a:pPr algn="just" rtl="1"/>
            <a:endParaRPr lang="en-AU" sz="2000" dirty="0">
              <a:cs typeface="B Yagut" panose="00000400000000000000" pitchFamily="2" charset="-78"/>
            </a:endParaRPr>
          </a:p>
        </p:txBody>
      </p:sp>
      <p:sp>
        <p:nvSpPr>
          <p:cNvPr id="2" name="Rectangle 1"/>
          <p:cNvSpPr/>
          <p:nvPr/>
        </p:nvSpPr>
        <p:spPr>
          <a:xfrm>
            <a:off x="429120" y="663521"/>
            <a:ext cx="8208913" cy="646331"/>
          </a:xfrm>
          <a:prstGeom prst="rect">
            <a:avLst/>
          </a:prstGeom>
          <a:solidFill>
            <a:srgbClr val="22F271">
              <a:alpha val="4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pPr algn="ctr">
              <a:spcBef>
                <a:spcPct val="0"/>
              </a:spcBef>
            </a:pPr>
            <a:r>
              <a:rPr lang="fa-IR" sz="3600" dirty="0">
                <a:latin typeface="+mj-lt"/>
                <a:ea typeface="+mj-ea"/>
                <a:cs typeface="B Yagut" panose="00000400000000000000" pitchFamily="2" charset="-78"/>
              </a:rPr>
              <a:t>8- </a:t>
            </a:r>
            <a:r>
              <a:rPr lang="ar-SA" sz="3600" dirty="0">
                <a:latin typeface="+mj-lt"/>
                <a:ea typeface="+mj-ea"/>
                <a:cs typeface="B Yagut" panose="00000400000000000000" pitchFamily="2" charset="-78"/>
              </a:rPr>
              <a:t>ﻧﺼﺐ ﭼﺎﭘﮕﺮ</a:t>
            </a:r>
            <a:endParaRPr lang="en-AU" sz="3600" dirty="0">
              <a:latin typeface="+mj-lt"/>
              <a:ea typeface="+mj-ea"/>
              <a:cs typeface="B Yagut" panose="00000400000000000000" pitchFamily="2" charset="-78"/>
            </a:endParaRPr>
          </a:p>
        </p:txBody>
      </p:sp>
      <p:sp>
        <p:nvSpPr>
          <p:cNvPr id="6" name="Rectangle 5"/>
          <p:cNvSpPr/>
          <p:nvPr/>
        </p:nvSpPr>
        <p:spPr>
          <a:xfrm>
            <a:off x="1170980" y="5412274"/>
            <a:ext cx="7452320" cy="830997"/>
          </a:xfrm>
          <a:prstGeom prst="rect">
            <a:avLst/>
          </a:prstGeom>
        </p:spPr>
        <p:txBody>
          <a:bodyPr wrap="square">
            <a:spAutoFit/>
          </a:bodyPr>
          <a:lstStyle/>
          <a:p>
            <a:pPr algn="just" rtl="1">
              <a:buFont typeface="Wingdings" panose="05000000000000000000" pitchFamily="2" charset="2"/>
              <a:buChar char="ü"/>
            </a:pPr>
            <a:r>
              <a:rPr lang="ar-SA" sz="2400" dirty="0">
                <a:cs typeface="B Yagut" panose="00000400000000000000" pitchFamily="2" charset="-78"/>
              </a:rPr>
              <a:t>ﺑﺮاي ﻧﺼﺐ ﻳﻚ ﭼﺎﭘﮕﺮ ﺟﺪﻳﺪ، از ﻣﻨﻮي </a:t>
            </a:r>
            <a:r>
              <a:rPr lang="en-US" sz="2400" dirty="0"/>
              <a:t>File</a:t>
            </a:r>
            <a:r>
              <a:rPr lang="ar-SA" sz="2400" dirty="0">
                <a:cs typeface="B Yagut" panose="00000400000000000000" pitchFamily="2" charset="-78"/>
              </a:rPr>
              <a:t> ﻳﺎ از ﻧﻮار اﺑﺰار،</a:t>
            </a:r>
            <a:r>
              <a:rPr lang="fa-IR" sz="2400" dirty="0">
                <a:cs typeface="B Yagut" panose="00000400000000000000" pitchFamily="2" charset="-78"/>
              </a:rPr>
              <a:t> </a:t>
            </a:r>
            <a:r>
              <a:rPr lang="ar-SA" sz="2400" dirty="0" smtClean="0">
                <a:cs typeface="B Yagut" panose="00000400000000000000" pitchFamily="2" charset="-78"/>
              </a:rPr>
              <a:t>ﮔﺰﻳﻨﻪ</a:t>
            </a:r>
            <a:endParaRPr lang="fa-IR" sz="2400" dirty="0" smtClean="0">
              <a:cs typeface="B Yagut" panose="00000400000000000000" pitchFamily="2" charset="-78"/>
            </a:endParaRPr>
          </a:p>
          <a:p>
            <a:pPr algn="just" rtl="1"/>
            <a:r>
              <a:rPr lang="fa-IR" sz="2400" dirty="0">
                <a:cs typeface="B Yagut" panose="00000400000000000000" pitchFamily="2" charset="-78"/>
              </a:rPr>
              <a:t>  </a:t>
            </a:r>
            <a:r>
              <a:rPr lang="en-US" sz="2400" dirty="0" smtClean="0"/>
              <a:t> </a:t>
            </a:r>
            <a:r>
              <a:rPr lang="en-US" sz="2400" dirty="0"/>
              <a:t>Add a printer</a:t>
            </a:r>
            <a:r>
              <a:rPr lang="ar-SA" sz="2400" dirty="0">
                <a:cs typeface="B Yagut" panose="00000400000000000000" pitchFamily="2" charset="-78"/>
              </a:rPr>
              <a:t>را اﻧﺘﺨﺎب ﻛﻨﻴﺪ.</a:t>
            </a:r>
            <a:endParaRPr lang="fa-IR" sz="2400" dirty="0">
              <a:cs typeface="B Yagut" panose="00000400000000000000" pitchFamily="2" charset="-78"/>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74912636"/>
      </p:ext>
    </p:extLst>
  </p:cSld>
  <p:clrMapOvr>
    <a:masterClrMapping/>
  </p:clrMapOvr>
  <mc:AlternateContent xmlns:mc="http://schemas.openxmlformats.org/markup-compatibility/2006" xmlns:p14="http://schemas.microsoft.com/office/powerpoint/2010/main">
    <mc:Choice Requires="p14">
      <p:transition spd="slow" p14:dur="2000" advTm="21201"/>
    </mc:Choice>
    <mc:Fallback xmlns="">
      <p:transition spd="slow" advTm="21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91166" y="908720"/>
            <a:ext cx="2880320" cy="6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627784" y="5996027"/>
            <a:ext cx="3737101" cy="338554"/>
          </a:xfrm>
          <a:prstGeom prst="rect">
            <a:avLst/>
          </a:prstGeom>
        </p:spPr>
        <p:txBody>
          <a:bodyPr wrap="square">
            <a:spAutoFit/>
          </a:bodyPr>
          <a:lstStyle/>
          <a:p>
            <a:pPr rtl="1"/>
            <a:r>
              <a:rPr lang="ar-SA" sz="1600" dirty="0" smtClean="0">
                <a:cs typeface="B Yagut" panose="00000400000000000000" pitchFamily="2" charset="-78"/>
              </a:rPr>
              <a:t>ﺷﻜﻞ ‏</a:t>
            </a:r>
            <a:r>
              <a:rPr lang="fa-IR" sz="1600" dirty="0">
                <a:cs typeface="B Yagut" panose="00000400000000000000" pitchFamily="2" charset="-78"/>
              </a:rPr>
              <a:t>5- 30-  پنجره </a:t>
            </a:r>
            <a:r>
              <a:rPr lang="en-US" sz="1600" dirty="0" smtClean="0">
                <a:cs typeface="B Yagut" panose="00000400000000000000" pitchFamily="2" charset="-78"/>
              </a:rPr>
              <a:t>Devices and </a:t>
            </a:r>
            <a:r>
              <a:rPr lang="en-US" sz="1600" dirty="0">
                <a:cs typeface="B Yagut" panose="00000400000000000000" pitchFamily="2" charset="-78"/>
              </a:rPr>
              <a:t>printers</a:t>
            </a:r>
            <a:endParaRPr lang="fa-IR" sz="1600" dirty="0">
              <a:cs typeface="B Yagut" panose="00000400000000000000" pitchFamily="2" charset="-78"/>
            </a:endParaRPr>
          </a:p>
        </p:txBody>
      </p:sp>
      <p:sp>
        <p:nvSpPr>
          <p:cNvPr id="9" name="Rectangle 8"/>
          <p:cNvSpPr/>
          <p:nvPr/>
        </p:nvSpPr>
        <p:spPr>
          <a:xfrm>
            <a:off x="2893885" y="1521141"/>
            <a:ext cx="3888432" cy="338554"/>
          </a:xfrm>
          <a:prstGeom prst="rect">
            <a:avLst/>
          </a:prstGeom>
        </p:spPr>
        <p:txBody>
          <a:bodyPr wrap="square">
            <a:spAutoFit/>
          </a:bodyPr>
          <a:lstStyle/>
          <a:p>
            <a:pPr rtl="1"/>
            <a:r>
              <a:rPr lang="ar-SA" sz="1600" dirty="0">
                <a:cs typeface="B Yagut" panose="00000400000000000000" pitchFamily="2" charset="-78"/>
              </a:rPr>
              <a:t>ﺷﻜﻞ </a:t>
            </a:r>
            <a:r>
              <a:rPr lang="ar-SA" sz="1600" dirty="0" smtClean="0">
                <a:cs typeface="B Yagut" panose="00000400000000000000" pitchFamily="2" charset="-78"/>
              </a:rPr>
              <a:t>‏</a:t>
            </a:r>
            <a:r>
              <a:rPr lang="fa-IR" sz="1600" dirty="0" smtClean="0">
                <a:cs typeface="B Yagut" panose="00000400000000000000" pitchFamily="2" charset="-78"/>
              </a:rPr>
              <a:t>5</a:t>
            </a:r>
            <a:r>
              <a:rPr lang="ar-SA" sz="1600" dirty="0" smtClean="0">
                <a:cs typeface="B Yagut" panose="00000400000000000000" pitchFamily="2" charset="-78"/>
              </a:rPr>
              <a:t> </a:t>
            </a:r>
            <a:r>
              <a:rPr lang="fa-IR" sz="1600" dirty="0" smtClean="0">
                <a:cs typeface="B Yagut" panose="00000400000000000000" pitchFamily="2" charset="-78"/>
              </a:rPr>
              <a:t>- 29- آیکن </a:t>
            </a:r>
            <a:r>
              <a:rPr lang="en-US" sz="1600" b="1" dirty="0" smtClean="0">
                <a:cs typeface="B Yagut" panose="00000400000000000000" pitchFamily="2" charset="-78"/>
              </a:rPr>
              <a:t>Devices    and   Printers</a:t>
            </a:r>
            <a:endParaRPr lang="fa-IR" sz="1600" b="1" dirty="0" smtClean="0">
              <a:cs typeface="B Yagut" panose="00000400000000000000" pitchFamily="2" charset="-78"/>
            </a:endParaRPr>
          </a:p>
        </p:txBody>
      </p:sp>
      <p:sp>
        <p:nvSpPr>
          <p:cNvPr id="2" name="Rounded Rectangular Callout 1"/>
          <p:cNvSpPr/>
          <p:nvPr/>
        </p:nvSpPr>
        <p:spPr>
          <a:xfrm>
            <a:off x="-2700808" y="6858000"/>
            <a:ext cx="914400" cy="6126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575810" y="2085702"/>
            <a:ext cx="6524582" cy="3682482"/>
            <a:chOff x="1043856" y="1695637"/>
            <a:chExt cx="8085234" cy="4437531"/>
          </a:xfrm>
        </p:grpSpPr>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01" r="352" b="2395"/>
            <a:stretch/>
          </p:blipFill>
          <p:spPr bwMode="auto">
            <a:xfrm>
              <a:off x="1043856" y="1695637"/>
              <a:ext cx="8085234" cy="4437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Rounded Rectangular Callout 2"/>
            <p:cNvSpPr/>
            <p:nvPr/>
          </p:nvSpPr>
          <p:spPr>
            <a:xfrm>
              <a:off x="4979015" y="3126576"/>
              <a:ext cx="2186971" cy="705181"/>
            </a:xfrm>
            <a:prstGeom prst="wedgeRoundRectCallout">
              <a:avLst>
                <a:gd name="adj1" fmla="val -65553"/>
                <a:gd name="adj2" fmla="val -560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600" dirty="0" smtClean="0">
                  <a:cs typeface="B Yagut" panose="00000400000000000000" pitchFamily="2" charset="-78"/>
                </a:rPr>
                <a:t>دستکاههای موجود روی کامپیوتر</a:t>
              </a:r>
              <a:endParaRPr lang="en-US" sz="1600" dirty="0">
                <a:cs typeface="B Yagut" panose="00000400000000000000" pitchFamily="2" charset="-78"/>
              </a:endParaRPr>
            </a:p>
          </p:txBody>
        </p:sp>
        <p:sp>
          <p:nvSpPr>
            <p:cNvPr id="11" name="Rounded Rectangular Callout 10"/>
            <p:cNvSpPr/>
            <p:nvPr/>
          </p:nvSpPr>
          <p:spPr>
            <a:xfrm>
              <a:off x="7194448" y="3831757"/>
              <a:ext cx="1606176" cy="878329"/>
            </a:xfrm>
            <a:prstGeom prst="wedgeRoundRectCallout">
              <a:avLst>
                <a:gd name="adj1" fmla="val -59259"/>
                <a:gd name="adj2" fmla="val 3850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600" b="1" dirty="0" smtClean="0">
                  <a:cs typeface="B Yagut" panose="00000400000000000000" pitchFamily="2" charset="-78"/>
                </a:rPr>
                <a:t>چاپگر و</a:t>
              </a:r>
              <a:endParaRPr lang="en-US" sz="1600" b="1" dirty="0" smtClean="0">
                <a:cs typeface="B Yagut" panose="00000400000000000000" pitchFamily="2" charset="-78"/>
              </a:endParaRPr>
            </a:p>
            <a:p>
              <a:pPr algn="ctr"/>
              <a:r>
                <a:rPr lang="fa-IR" sz="1600" b="1" dirty="0" smtClean="0">
                  <a:cs typeface="B Yagut" panose="00000400000000000000" pitchFamily="2" charset="-78"/>
                </a:rPr>
                <a:t> دستگاههای فکس</a:t>
              </a:r>
              <a:endParaRPr lang="en-US" sz="1600" b="1" dirty="0">
                <a:cs typeface="B Yagut" panose="00000400000000000000" pitchFamily="2" charset="-78"/>
              </a:endParaRPr>
            </a:p>
          </p:txBody>
        </p:sp>
      </p:gr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83518349"/>
      </p:ext>
    </p:extLst>
  </p:cSld>
  <p:clrMapOvr>
    <a:masterClrMapping/>
  </p:clrMapOvr>
  <mc:AlternateContent xmlns:mc="http://schemas.openxmlformats.org/markup-compatibility/2006" xmlns:p14="http://schemas.microsoft.com/office/powerpoint/2010/main">
    <mc:Choice Requires="p14">
      <p:transition spd="slow" p14:dur="2000" advTm="33039"/>
    </mc:Choice>
    <mc:Fallback xmlns="">
      <p:transition spd="slow" advTm="33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836712"/>
            <a:ext cx="7992888" cy="4585871"/>
          </a:xfrm>
          <a:prstGeom prst="rect">
            <a:avLst/>
          </a:prstGeom>
        </p:spPr>
        <p:txBody>
          <a:bodyPr wrap="square">
            <a:spAutoFit/>
          </a:bodyPr>
          <a:lstStyle/>
          <a:p>
            <a:pPr algn="just" rtl="1"/>
            <a:r>
              <a:rPr lang="ar-SA" sz="2800" dirty="0" smtClean="0">
                <a:cs typeface="B Yagut" panose="00000400000000000000" pitchFamily="2" charset="-78"/>
              </a:rPr>
              <a:t> </a:t>
            </a:r>
            <a:r>
              <a:rPr lang="fa-IR" sz="2800" dirty="0" smtClean="0">
                <a:cs typeface="B Yagut" panose="00000400000000000000" pitchFamily="2" charset="-78"/>
              </a:rPr>
              <a:t>4-</a:t>
            </a:r>
            <a:r>
              <a:rPr lang="ar-SA" sz="2400" dirty="0" smtClean="0">
                <a:cs typeface="B Yagut" panose="00000400000000000000" pitchFamily="2" charset="-78"/>
              </a:rPr>
              <a:t>در </a:t>
            </a:r>
            <a:r>
              <a:rPr lang="ar-SA" sz="2400" dirty="0">
                <a:cs typeface="B Yagut" panose="00000400000000000000" pitchFamily="2" charset="-78"/>
              </a:rPr>
              <a:t>ﻛﺎدري ﻛﻪ ﺑﺎز ﻣﻲ ﺷﻮد (ﺷﻜﻞ </a:t>
            </a:r>
            <a:r>
              <a:rPr lang="ar-SA" sz="2400" dirty="0" smtClean="0">
                <a:cs typeface="B Yagut" panose="00000400000000000000" pitchFamily="2" charset="-78"/>
              </a:rPr>
              <a:t>‏</a:t>
            </a:r>
            <a:r>
              <a:rPr lang="fa-IR" sz="2400" dirty="0">
                <a:cs typeface="B Yagut" panose="00000400000000000000" pitchFamily="2" charset="-78"/>
              </a:rPr>
              <a:t>5</a:t>
            </a:r>
            <a:r>
              <a:rPr lang="ar-SA" sz="2400" dirty="0" smtClean="0">
                <a:cs typeface="B Yagut" panose="00000400000000000000" pitchFamily="2" charset="-78"/>
              </a:rPr>
              <a:t>-</a:t>
            </a:r>
            <a:r>
              <a:rPr lang="fa-IR" sz="2400" dirty="0" smtClean="0">
                <a:cs typeface="B Yagut" panose="00000400000000000000" pitchFamily="2" charset="-78"/>
              </a:rPr>
              <a:t>31</a:t>
            </a:r>
            <a:r>
              <a:rPr lang="ar-SA" sz="2400" dirty="0" smtClean="0">
                <a:cs typeface="B Yagut" panose="00000400000000000000" pitchFamily="2" charset="-78"/>
              </a:rPr>
              <a:t>)، </a:t>
            </a:r>
            <a:r>
              <a:rPr lang="ar-SA" sz="2400" dirty="0">
                <a:cs typeface="B Yagut" panose="00000400000000000000" pitchFamily="2" charset="-78"/>
              </a:rPr>
              <a:t>ﻣﺸﺨﺺ ﻛﻨﻴﺪ ﭼﺎﭘﮕﺮ را ﺑﻪ </a:t>
            </a:r>
            <a:r>
              <a:rPr lang="ar-SA" sz="2400" dirty="0" smtClean="0">
                <a:cs typeface="B Yagut" panose="00000400000000000000" pitchFamily="2" charset="-78"/>
              </a:rPr>
              <a:t>ﭼﻪ</a:t>
            </a:r>
            <a:endParaRPr lang="fa-IR" sz="2400" dirty="0" smtClean="0">
              <a:cs typeface="B Yagut" panose="00000400000000000000" pitchFamily="2" charset="-78"/>
            </a:endParaRPr>
          </a:p>
          <a:p>
            <a:pPr algn="just" rtl="1"/>
            <a:r>
              <a:rPr lang="fa-IR" sz="2400" dirty="0">
                <a:cs typeface="B Yagut" panose="00000400000000000000" pitchFamily="2" charset="-78"/>
              </a:rPr>
              <a:t> </a:t>
            </a:r>
            <a:r>
              <a:rPr lang="fa-IR" sz="2400" dirty="0" smtClean="0">
                <a:cs typeface="B Yagut" panose="00000400000000000000" pitchFamily="2" charset="-78"/>
              </a:rPr>
              <a:t> </a:t>
            </a:r>
            <a:r>
              <a:rPr lang="ar-SA" sz="2400" dirty="0" smtClean="0">
                <a:cs typeface="B Yagut" panose="00000400000000000000" pitchFamily="2" charset="-78"/>
              </a:rPr>
              <a:t> </a:t>
            </a:r>
            <a:r>
              <a:rPr lang="fa-IR" sz="2400" dirty="0" smtClean="0">
                <a:cs typeface="B Yagut" panose="00000400000000000000" pitchFamily="2" charset="-78"/>
              </a:rPr>
              <a:t>   </a:t>
            </a:r>
            <a:r>
              <a:rPr lang="ar-SA" sz="2400" dirty="0" smtClean="0">
                <a:cs typeface="B Yagut" panose="00000400000000000000" pitchFamily="2" charset="-78"/>
              </a:rPr>
              <a:t>روﺷﻲ </a:t>
            </a:r>
            <a:r>
              <a:rPr lang="ar-SA" sz="2400" dirty="0">
                <a:cs typeface="B Yagut" panose="00000400000000000000" pitchFamily="2" charset="-78"/>
              </a:rPr>
              <a:t>ﻣﻲ ﺧﻮاﻫﻴﺪ ﻧﺼﺐ ﻛﻨﻴﺪ. </a:t>
            </a:r>
            <a:r>
              <a:rPr lang="fa-IR" sz="2400" dirty="0" smtClean="0">
                <a:cs typeface="B Yagut" panose="00000400000000000000" pitchFamily="2" charset="-78"/>
              </a:rPr>
              <a:t>د</a:t>
            </a:r>
            <a:r>
              <a:rPr lang="ar-SA" sz="2400" dirty="0" smtClean="0">
                <a:cs typeface="B Yagut" panose="00000400000000000000" pitchFamily="2" charset="-78"/>
              </a:rPr>
              <a:t>و </a:t>
            </a:r>
            <a:r>
              <a:rPr lang="ar-SA" sz="2400" dirty="0">
                <a:cs typeface="B Yagut" panose="00000400000000000000" pitchFamily="2" charset="-78"/>
              </a:rPr>
              <a:t>روش زﻳﺮ وﺟﻮد دارد</a:t>
            </a:r>
            <a:r>
              <a:rPr lang="ar-SA" sz="2400" dirty="0" smtClean="0">
                <a:cs typeface="B Yagut" panose="00000400000000000000" pitchFamily="2" charset="-78"/>
              </a:rPr>
              <a:t>:</a:t>
            </a:r>
            <a:endParaRPr lang="fa-IR" sz="2400" dirty="0" smtClean="0">
              <a:cs typeface="B Yagut" panose="00000400000000000000" pitchFamily="2" charset="-78"/>
            </a:endParaRPr>
          </a:p>
          <a:p>
            <a:pPr algn="just" rtl="1"/>
            <a:endParaRPr lang="en-AU" sz="2400" dirty="0">
              <a:cs typeface="B Yagut" panose="00000400000000000000" pitchFamily="2" charset="-78"/>
            </a:endParaRPr>
          </a:p>
          <a:p>
            <a:pPr marL="342900" indent="-342900" algn="just" rtl="1">
              <a:buFont typeface="Arial" panose="020B0604020202020204" pitchFamily="34" charset="0"/>
              <a:buChar char="•"/>
            </a:pPr>
            <a:r>
              <a:rPr lang="en-US" sz="2400" b="1" dirty="0"/>
              <a:t>Add a Local </a:t>
            </a:r>
            <a:r>
              <a:rPr lang="en-US" sz="2400" b="1" dirty="0" smtClean="0"/>
              <a:t>printer</a:t>
            </a:r>
            <a:r>
              <a:rPr lang="fa-IR" sz="2400" b="1" dirty="0" smtClean="0"/>
              <a:t> </a:t>
            </a:r>
            <a:r>
              <a:rPr lang="fa-IR" sz="2400" dirty="0" smtClean="0">
                <a:cs typeface="B Yagut" panose="00000400000000000000" pitchFamily="2" charset="-78"/>
              </a:rPr>
              <a:t>(ﻧﺼﺐ </a:t>
            </a:r>
            <a:r>
              <a:rPr lang="fa-IR" sz="2400" dirty="0">
                <a:cs typeface="B Yagut" panose="00000400000000000000" pitchFamily="2" charset="-78"/>
              </a:rPr>
              <a:t>ﭼﺎﭘﮕﺮ ﻣﺤﻠﻲ):</a:t>
            </a:r>
          </a:p>
          <a:p>
            <a:pPr algn="just" rtl="1"/>
            <a:r>
              <a:rPr lang="fa-IR" sz="2400" dirty="0">
                <a:cs typeface="B Yagut" panose="00000400000000000000" pitchFamily="2" charset="-78"/>
              </a:rPr>
              <a:t> </a:t>
            </a:r>
            <a:r>
              <a:rPr lang="fa-IR" sz="2400" dirty="0" smtClean="0">
                <a:cs typeface="B Yagut" panose="00000400000000000000" pitchFamily="2" charset="-78"/>
              </a:rPr>
              <a:t>   اﮔﺮ </a:t>
            </a:r>
            <a:r>
              <a:rPr lang="fa-IR" sz="2400" dirty="0">
                <a:cs typeface="B Yagut" panose="00000400000000000000" pitchFamily="2" charset="-78"/>
              </a:rPr>
              <a:t>ﭼﺎﭘﮕﺮ ﻣﺴﺘﻘﻴﻤﺎ ﺑﻪ ﺳﻴﺴﺘﻢ ﺷﻤﺎ ﻣﺘﺼﻞ اﺳﺖ، آن را ﺑﻪ</a:t>
            </a:r>
            <a:r>
              <a:rPr lang="en-US" sz="2400" dirty="0">
                <a:cs typeface="B Yagut" panose="00000400000000000000" pitchFamily="2" charset="-78"/>
              </a:rPr>
              <a:t> </a:t>
            </a:r>
            <a:r>
              <a:rPr lang="fa-IR" sz="2400" dirty="0" smtClean="0">
                <a:cs typeface="B Yagut" panose="00000400000000000000" pitchFamily="2" charset="-78"/>
              </a:rPr>
              <a:t> ﺻﻮرت ﻣﺤﻠﻲ</a:t>
            </a:r>
          </a:p>
          <a:p>
            <a:pPr algn="just" rtl="1"/>
            <a:r>
              <a:rPr lang="fa-IR" sz="2400" dirty="0">
                <a:cs typeface="B Yagut" panose="00000400000000000000" pitchFamily="2" charset="-78"/>
              </a:rPr>
              <a:t> </a:t>
            </a:r>
            <a:r>
              <a:rPr lang="fa-IR" sz="2400" dirty="0" smtClean="0">
                <a:cs typeface="B Yagut" panose="00000400000000000000" pitchFamily="2" charset="-78"/>
              </a:rPr>
              <a:t>    </a:t>
            </a:r>
            <a:r>
              <a:rPr lang="fa-IR" sz="2400" dirty="0">
                <a:cs typeface="B Yagut" panose="00000400000000000000" pitchFamily="2" charset="-78"/>
              </a:rPr>
              <a:t>ﻧﺼﺐ ﻛﻨﻴﺪ.</a:t>
            </a:r>
            <a:endParaRPr lang="en-US" sz="2400" dirty="0">
              <a:cs typeface="B Yagut" panose="00000400000000000000" pitchFamily="2" charset="-78"/>
            </a:endParaRPr>
          </a:p>
          <a:p>
            <a:pPr marL="342900" indent="-342900" algn="just" rtl="1">
              <a:buFont typeface="Arial" panose="020B0604020202020204" pitchFamily="34" charset="0"/>
              <a:buChar char="•"/>
            </a:pPr>
            <a:r>
              <a:rPr lang="en-US" sz="2400" b="1" dirty="0"/>
              <a:t>:Add a network, wireless or Bluetooth </a:t>
            </a:r>
            <a:r>
              <a:rPr lang="en-US" sz="2400" b="1" dirty="0" smtClean="0"/>
              <a:t>printer</a:t>
            </a:r>
            <a:endParaRPr lang="fa-IR" sz="2400" b="1" dirty="0" smtClean="0"/>
          </a:p>
          <a:p>
            <a:pPr algn="just" rtl="1"/>
            <a:r>
              <a:rPr lang="fa-IR" sz="2400" dirty="0" smtClean="0">
                <a:cs typeface="B Yagut" panose="00000400000000000000" pitchFamily="2" charset="-78"/>
              </a:rPr>
              <a:t>   ﺑﺮاي </a:t>
            </a:r>
            <a:r>
              <a:rPr lang="fa-IR" sz="2400" dirty="0">
                <a:cs typeface="B Yagut" panose="00000400000000000000" pitchFamily="2" charset="-78"/>
              </a:rPr>
              <a:t>ﻧﺼﺐ ﭼﺎﭘﮕﺮﻫﺎي ﺷﺒﻜﻪ اي، ﺑﺪون ﺳﻴﻢ و</a:t>
            </a:r>
            <a:r>
              <a:rPr lang="en-US" sz="2400" dirty="0">
                <a:cs typeface="B Yagut" panose="00000400000000000000" pitchFamily="2" charset="-78"/>
              </a:rPr>
              <a:t> </a:t>
            </a:r>
            <a:r>
              <a:rPr lang="fa-IR" sz="2400" dirty="0" smtClean="0">
                <a:cs typeface="B Yagut" panose="00000400000000000000" pitchFamily="2" charset="-78"/>
              </a:rPr>
              <a:t>ﺑﻠﻮﺗﻮث </a:t>
            </a:r>
            <a:r>
              <a:rPr lang="fa-IR" sz="2400" dirty="0">
                <a:cs typeface="B Yagut" panose="00000400000000000000" pitchFamily="2" charset="-78"/>
              </a:rPr>
              <a:t>از اﻳﻦ ﮔﺰﻳﻨﻪ </a:t>
            </a:r>
            <a:r>
              <a:rPr lang="fa-IR" sz="2400" dirty="0" smtClean="0">
                <a:cs typeface="B Yagut" panose="00000400000000000000" pitchFamily="2" charset="-78"/>
              </a:rPr>
              <a:t>اﺳﺘﻔﺎده</a:t>
            </a:r>
          </a:p>
          <a:p>
            <a:pPr algn="just" rtl="1"/>
            <a:r>
              <a:rPr lang="fa-IR" sz="2400" dirty="0">
                <a:cs typeface="B Yagut" panose="00000400000000000000" pitchFamily="2" charset="-78"/>
              </a:rPr>
              <a:t> </a:t>
            </a:r>
            <a:r>
              <a:rPr lang="fa-IR" sz="2400" dirty="0" smtClean="0">
                <a:cs typeface="B Yagut" panose="00000400000000000000" pitchFamily="2" charset="-78"/>
              </a:rPr>
              <a:t>  </a:t>
            </a:r>
            <a:r>
              <a:rPr lang="fa-IR" sz="2400" dirty="0">
                <a:cs typeface="B Yagut" panose="00000400000000000000" pitchFamily="2" charset="-78"/>
              </a:rPr>
              <a:t>ﻛﻨﻴﺪ. در اﻳﻦ ﺣﺎﻟﺖ ﭼﺎﭘﮕﺮ ﺑﻪ ﺳﻴﺴﺘﻢ ﺷﻤﺎ اﺗﺼﺎل ﻓﻴﺰﻳﻜﻲ ﻧﺪارد</a:t>
            </a:r>
            <a:r>
              <a:rPr lang="fa-IR" sz="2400" dirty="0" smtClean="0">
                <a:cs typeface="B Yagut" panose="00000400000000000000" pitchFamily="2" charset="-78"/>
              </a:rPr>
              <a:t>.</a:t>
            </a:r>
          </a:p>
          <a:p>
            <a:pPr algn="just" rtl="1"/>
            <a:endParaRPr lang="fa-IR" sz="2400" dirty="0">
              <a:cs typeface="B Yagut" panose="00000400000000000000" pitchFamily="2" charset="-78"/>
            </a:endParaRPr>
          </a:p>
          <a:p>
            <a:pPr algn="just" rtl="1"/>
            <a:r>
              <a:rPr lang="en-US" sz="2400" dirty="0">
                <a:cs typeface="B Yagut" panose="00000400000000000000" pitchFamily="2" charset="-78"/>
              </a:rPr>
              <a:t> </a:t>
            </a:r>
            <a:r>
              <a:rPr lang="fa-IR" sz="2400" dirty="0">
                <a:cs typeface="B Yagut" panose="00000400000000000000" pitchFamily="2" charset="-78"/>
              </a:rPr>
              <a:t>٥- ﮔﺰﻳﻨﻪ </a:t>
            </a:r>
            <a:r>
              <a:rPr lang="en-US" sz="2400" b="1" dirty="0"/>
              <a:t>Add a Local printer</a:t>
            </a:r>
            <a:r>
              <a:rPr lang="fa-IR" sz="2400" b="1" dirty="0" smtClean="0"/>
              <a:t>: </a:t>
            </a:r>
            <a:r>
              <a:rPr lang="fa-IR" sz="2400" dirty="0" smtClean="0">
                <a:cs typeface="B Yagut" panose="00000400000000000000" pitchFamily="2" charset="-78"/>
              </a:rPr>
              <a:t>را </a:t>
            </a:r>
            <a:r>
              <a:rPr lang="fa-IR" sz="2400" dirty="0">
                <a:cs typeface="B Yagut" panose="00000400000000000000" pitchFamily="2" charset="-78"/>
              </a:rPr>
              <a:t>اﻧﺘﺨﺎب ﻛﺮده و روي ﮔﺰﻳﻨﻪ </a:t>
            </a:r>
            <a:r>
              <a:rPr lang="en-US" sz="2400" dirty="0" smtClean="0"/>
              <a:t> Next</a:t>
            </a:r>
            <a:r>
              <a:rPr lang="en-AU" sz="2400" dirty="0" smtClean="0">
                <a:cs typeface="B Yagut" panose="00000400000000000000" pitchFamily="2" charset="-78"/>
              </a:rPr>
              <a:t> </a:t>
            </a:r>
            <a:endParaRPr lang="fa-IR" sz="2400" dirty="0" smtClean="0">
              <a:cs typeface="B Yagut" panose="00000400000000000000" pitchFamily="2" charset="-78"/>
            </a:endParaRPr>
          </a:p>
          <a:p>
            <a:pPr algn="just" rtl="1"/>
            <a:r>
              <a:rPr lang="fa-IR" sz="2400" dirty="0">
                <a:cs typeface="B Yagut" panose="00000400000000000000" pitchFamily="2" charset="-78"/>
              </a:rPr>
              <a:t> </a:t>
            </a:r>
            <a:r>
              <a:rPr lang="fa-IR" sz="2400" dirty="0" smtClean="0">
                <a:cs typeface="B Yagut" panose="00000400000000000000" pitchFamily="2" charset="-78"/>
              </a:rPr>
              <a:t>     ﻛﻠﻴﻚ </a:t>
            </a:r>
            <a:r>
              <a:rPr lang="fa-IR" sz="2400" dirty="0">
                <a:cs typeface="B Yagut" panose="00000400000000000000" pitchFamily="2" charset="-78"/>
              </a:rPr>
              <a:t>ﻛﻨﻴﺪ.</a:t>
            </a:r>
            <a:endParaRPr lang="en-AU" sz="24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73395571"/>
      </p:ext>
    </p:extLst>
  </p:cSld>
  <p:clrMapOvr>
    <a:masterClrMapping/>
  </p:clrMapOvr>
  <mc:AlternateContent xmlns:mc="http://schemas.openxmlformats.org/markup-compatibility/2006" xmlns:p14="http://schemas.microsoft.com/office/powerpoint/2010/main">
    <mc:Choice Requires="p14">
      <p:transition spd="slow" p14:dur="2000" advTm="19003"/>
    </mc:Choice>
    <mc:Fallback xmlns="">
      <p:transition spd="slow" advTm="19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5629" y="5877272"/>
            <a:ext cx="3024336" cy="338554"/>
          </a:xfrm>
          <a:prstGeom prst="rect">
            <a:avLst/>
          </a:prstGeom>
        </p:spPr>
        <p:txBody>
          <a:bodyPr wrap="square">
            <a:spAutoFit/>
          </a:bodyPr>
          <a:lstStyle/>
          <a:p>
            <a:pPr rtl="1"/>
            <a:r>
              <a:rPr lang="ar-SA" sz="1600" dirty="0">
                <a:cs typeface="B Yagut" panose="00000400000000000000" pitchFamily="2" charset="-78"/>
              </a:rPr>
              <a:t>ﺷﻜﻞ </a:t>
            </a:r>
            <a:r>
              <a:rPr lang="ar-SA" sz="1600" dirty="0" smtClean="0">
                <a:cs typeface="B Yagut" panose="00000400000000000000" pitchFamily="2" charset="-78"/>
              </a:rPr>
              <a:t>‏</a:t>
            </a:r>
            <a:r>
              <a:rPr lang="fa-IR" sz="1600" dirty="0" smtClean="0">
                <a:cs typeface="B Yagut" panose="00000400000000000000" pitchFamily="2" charset="-78"/>
              </a:rPr>
              <a:t>5-</a:t>
            </a:r>
            <a:r>
              <a:rPr lang="ar-SA" sz="1600" dirty="0" smtClean="0">
                <a:cs typeface="B Yagut" panose="00000400000000000000" pitchFamily="2" charset="-78"/>
              </a:rPr>
              <a:t>  </a:t>
            </a:r>
            <a:r>
              <a:rPr lang="fa-IR" sz="1600" dirty="0" smtClean="0">
                <a:cs typeface="B Yagut" panose="00000400000000000000" pitchFamily="2" charset="-78"/>
              </a:rPr>
              <a:t>31 - </a:t>
            </a:r>
            <a:r>
              <a:rPr lang="ar-SA" sz="1600" dirty="0" smtClean="0">
                <a:cs typeface="B Yagut" panose="00000400000000000000" pitchFamily="2" charset="-78"/>
              </a:rPr>
              <a:t>اﻧﺘﺨﺎب </a:t>
            </a:r>
            <a:r>
              <a:rPr lang="ar-SA" sz="1600" dirty="0">
                <a:cs typeface="B Yagut" panose="00000400000000000000" pitchFamily="2" charset="-78"/>
              </a:rPr>
              <a:t>ﻧﻮع ﭼﺎﭘﮕﺮ</a:t>
            </a:r>
            <a:endParaRPr lang="fa-IR" sz="1600" dirty="0" smtClean="0">
              <a:cs typeface="B Yagut" panose="00000400000000000000" pitchFamily="2" charset="-78"/>
            </a:endParaRPr>
          </a:p>
        </p:txBody>
      </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99" t="3001" r="2573" b="2881"/>
          <a:stretch/>
        </p:blipFill>
        <p:spPr bwMode="auto">
          <a:xfrm>
            <a:off x="1533651" y="1268760"/>
            <a:ext cx="6068291"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59090573"/>
      </p:ext>
    </p:extLst>
  </p:cSld>
  <p:clrMapOvr>
    <a:masterClrMapping/>
  </p:clrMapOvr>
  <mc:AlternateContent xmlns:mc="http://schemas.openxmlformats.org/markup-compatibility/2006" xmlns:p14="http://schemas.microsoft.com/office/powerpoint/2010/main">
    <mc:Choice Requires="p14">
      <p:transition spd="slow" p14:dur="2000" advTm="33137"/>
    </mc:Choice>
    <mc:Fallback xmlns="">
      <p:transition spd="slow" advTm="33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650" y="620688"/>
            <a:ext cx="8229600" cy="1395536"/>
          </a:xfrm>
        </p:spPr>
        <p:txBody>
          <a:bodyPr>
            <a:normAutofit/>
          </a:bodyPr>
          <a:lstStyle/>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6- </a:t>
            </a:r>
            <a:r>
              <a:rPr lang="ar-SA" sz="2500" dirty="0" smtClean="0">
                <a:cs typeface="B Yagut" panose="00000400000000000000" pitchFamily="2" charset="-78"/>
              </a:rPr>
              <a:t> </a:t>
            </a:r>
            <a:r>
              <a:rPr lang="ar-SA" sz="2500" dirty="0">
                <a:cs typeface="B Yagut" panose="00000400000000000000" pitchFamily="2" charset="-78"/>
              </a:rPr>
              <a:t>در ﻛﺎدري ﻛﻪ ﺑﺎز ﻣﻲ ﺷﻮد (ﺷﻜﻞ </a:t>
            </a:r>
            <a:r>
              <a:rPr lang="fa-IR" sz="2500" dirty="0" smtClean="0">
                <a:cs typeface="B Yagut" panose="00000400000000000000" pitchFamily="2" charset="-78"/>
              </a:rPr>
              <a:t>5</a:t>
            </a:r>
            <a:r>
              <a:rPr lang="ar-SA" sz="2500" dirty="0" smtClean="0">
                <a:cs typeface="B Yagut" panose="00000400000000000000" pitchFamily="2" charset="-78"/>
              </a:rPr>
              <a:t>-</a:t>
            </a:r>
            <a:r>
              <a:rPr lang="fa-IR" sz="2500" dirty="0" smtClean="0">
                <a:cs typeface="B Yagut" panose="00000400000000000000" pitchFamily="2" charset="-78"/>
              </a:rPr>
              <a:t>32</a:t>
            </a:r>
            <a:r>
              <a:rPr lang="ar-SA" sz="2500" dirty="0" smtClean="0">
                <a:cs typeface="B Yagut" panose="00000400000000000000" pitchFamily="2" charset="-78"/>
              </a:rPr>
              <a:t>)، </a:t>
            </a:r>
            <a:r>
              <a:rPr lang="ar-SA" sz="2500" dirty="0">
                <a:cs typeface="B Yagut" panose="00000400000000000000" pitchFamily="2" charset="-78"/>
              </a:rPr>
              <a:t>درﮔﺎﻫﻲ ﻛﻪ ﭼﺎﭘﮕﺮ ﺑﻪ </a:t>
            </a:r>
            <a:r>
              <a:rPr lang="ar-SA" sz="2500" dirty="0" smtClean="0">
                <a:cs typeface="B Yagut" panose="00000400000000000000" pitchFamily="2" charset="-78"/>
              </a:rPr>
              <a:t>آن</a:t>
            </a:r>
            <a:endParaRPr lang="fa-IR" sz="2500" dirty="0" smtClean="0">
              <a:cs typeface="B Yagut" panose="00000400000000000000" pitchFamily="2" charset="-78"/>
            </a:endParaRP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ﻣﺘﺼﻞ </a:t>
            </a:r>
            <a:r>
              <a:rPr lang="ar-SA" sz="2500" dirty="0">
                <a:cs typeface="B Yagut" panose="00000400000000000000" pitchFamily="2" charset="-78"/>
              </a:rPr>
              <a:t>اﺳﺖ را </a:t>
            </a:r>
            <a:r>
              <a:rPr lang="ar-SA" sz="2500" dirty="0" smtClean="0">
                <a:cs typeface="B Yagut" panose="00000400000000000000" pitchFamily="2" charset="-78"/>
              </a:rPr>
              <a:t>اﻧﺘﺨﺎب</a:t>
            </a:r>
            <a:r>
              <a:rPr lang="fa-IR" sz="2500" dirty="0" smtClean="0">
                <a:cs typeface="B Yagut" panose="00000400000000000000" pitchFamily="2" charset="-78"/>
              </a:rPr>
              <a:t> </a:t>
            </a:r>
            <a:r>
              <a:rPr lang="ar-SA" sz="2500" dirty="0" smtClean="0">
                <a:cs typeface="B Yagut" panose="00000400000000000000" pitchFamily="2" charset="-78"/>
              </a:rPr>
              <a:t>ﻛﻨﻴﺪ</a:t>
            </a:r>
            <a:r>
              <a:rPr lang="ar-SA" sz="2500" dirty="0">
                <a:cs typeface="B Yagut" panose="00000400000000000000" pitchFamily="2" charset="-78"/>
              </a:rPr>
              <a:t>. ﺳﭙﺲ روي دﻛﻤﻪ </a:t>
            </a:r>
            <a:r>
              <a:rPr lang="en-US" sz="2500" dirty="0"/>
              <a:t>Next</a:t>
            </a:r>
            <a:r>
              <a:rPr lang="ar-SA" sz="2500" dirty="0" smtClean="0">
                <a:cs typeface="B Yagut" panose="00000400000000000000" pitchFamily="2" charset="-78"/>
              </a:rPr>
              <a:t>ﻛﻠﻴﻚ </a:t>
            </a:r>
            <a:r>
              <a:rPr lang="ar-SA" sz="2500" dirty="0">
                <a:cs typeface="B Yagut" panose="00000400000000000000" pitchFamily="2" charset="-78"/>
              </a:rPr>
              <a:t>ﻛﻨﻴﺪ</a:t>
            </a:r>
            <a:r>
              <a:rPr lang="ar-SA" sz="2500" dirty="0" smtClean="0">
                <a:cs typeface="B Yagut" panose="00000400000000000000" pitchFamily="2" charset="-78"/>
              </a:rPr>
              <a:t>.</a:t>
            </a:r>
            <a:endParaRPr lang="fa-IR" sz="2500" dirty="0" smtClean="0">
              <a:cs typeface="B Yagut" panose="00000400000000000000" pitchFamily="2" charset="-78"/>
            </a:endParaRPr>
          </a:p>
          <a:p>
            <a:pPr algn="r" rtl="1"/>
            <a:endParaRPr lang="fa-IR" sz="2000" dirty="0">
              <a:cs typeface="B Yagut" panose="00000400000000000000" pitchFamily="2" charset="-78"/>
            </a:endParaRPr>
          </a:p>
          <a:p>
            <a:pPr algn="r" rtl="1"/>
            <a:endParaRPr lang="fa-IR" sz="2000" dirty="0" smtClean="0">
              <a:cs typeface="B Yagut" panose="00000400000000000000" pitchFamily="2" charset="-78"/>
            </a:endParaRPr>
          </a:p>
          <a:p>
            <a:pPr algn="r" rtl="1"/>
            <a:endParaRPr lang="fa-IR" sz="2000" dirty="0">
              <a:cs typeface="B Yagut" panose="00000400000000000000" pitchFamily="2" charset="-78"/>
            </a:endParaRPr>
          </a:p>
          <a:p>
            <a:pPr algn="r" rtl="1"/>
            <a:endParaRPr lang="fa-IR" sz="2000" dirty="0" smtClean="0">
              <a:cs typeface="B Yagut" panose="00000400000000000000" pitchFamily="2" charset="-78"/>
            </a:endParaRPr>
          </a:p>
          <a:p>
            <a:pPr algn="r" rtl="1"/>
            <a:endParaRPr lang="fa-IR" sz="2000" dirty="0" smtClean="0">
              <a:cs typeface="B Yagut" panose="00000400000000000000" pitchFamily="2" charset="-78"/>
            </a:endParaRPr>
          </a:p>
          <a:p>
            <a:pPr algn="r" rtl="1"/>
            <a:endParaRPr lang="fa-IR" sz="2000" dirty="0">
              <a:cs typeface="B Yagut" panose="00000400000000000000" pitchFamily="2" charset="-78"/>
            </a:endParaRPr>
          </a:p>
          <a:p>
            <a:pPr algn="r" rtl="1"/>
            <a:endParaRPr lang="fa-IR" sz="2000" dirty="0" smtClean="0">
              <a:cs typeface="B Yagut" panose="00000400000000000000" pitchFamily="2" charset="-78"/>
            </a:endParaRPr>
          </a:p>
          <a:p>
            <a:pPr algn="r" rtl="1"/>
            <a:endParaRPr lang="en-AU" sz="2000" dirty="0">
              <a:cs typeface="B Yagut" panose="00000400000000000000" pitchFamily="2" charset="-78"/>
            </a:endParaRPr>
          </a:p>
          <a:p>
            <a:pPr algn="r" rtl="1"/>
            <a:endParaRPr lang="en-AU" sz="2000" dirty="0">
              <a:cs typeface="B Yagut" panose="00000400000000000000" pitchFamily="2" charset="-78"/>
            </a:endParaRPr>
          </a:p>
        </p:txBody>
      </p:sp>
      <p:sp>
        <p:nvSpPr>
          <p:cNvPr id="7" name="Rectangle 6"/>
          <p:cNvSpPr/>
          <p:nvPr/>
        </p:nvSpPr>
        <p:spPr>
          <a:xfrm>
            <a:off x="3067282" y="5552601"/>
            <a:ext cx="3024336" cy="338554"/>
          </a:xfrm>
          <a:prstGeom prst="rect">
            <a:avLst/>
          </a:prstGeom>
        </p:spPr>
        <p:txBody>
          <a:bodyPr wrap="square">
            <a:spAutoFit/>
          </a:bodyPr>
          <a:lstStyle/>
          <a:p>
            <a:pPr rtl="1"/>
            <a:r>
              <a:rPr lang="ar-SA" sz="1600" dirty="0">
                <a:cs typeface="B Yagut" panose="00000400000000000000" pitchFamily="2" charset="-78"/>
              </a:rPr>
              <a:t>ﺷﻜﻞ </a:t>
            </a:r>
            <a:r>
              <a:rPr lang="ar-SA" sz="1600" dirty="0" smtClean="0">
                <a:cs typeface="B Yagut" panose="00000400000000000000" pitchFamily="2" charset="-78"/>
              </a:rPr>
              <a:t>‏</a:t>
            </a:r>
            <a:r>
              <a:rPr lang="fa-IR" sz="1600" dirty="0" smtClean="0">
                <a:cs typeface="B Yagut" panose="00000400000000000000" pitchFamily="2" charset="-78"/>
              </a:rPr>
              <a:t>5-</a:t>
            </a:r>
            <a:r>
              <a:rPr lang="ar-SA" sz="1600" dirty="0" smtClean="0">
                <a:cs typeface="B Yagut" panose="00000400000000000000" pitchFamily="2" charset="-78"/>
              </a:rPr>
              <a:t> </a:t>
            </a:r>
            <a:r>
              <a:rPr lang="fa-IR" sz="1600" dirty="0" smtClean="0">
                <a:cs typeface="B Yagut" panose="00000400000000000000" pitchFamily="2" charset="-78"/>
              </a:rPr>
              <a:t>32- </a:t>
            </a:r>
            <a:r>
              <a:rPr lang="ar-SA" sz="1600" dirty="0">
                <a:cs typeface="B Yagut" panose="00000400000000000000" pitchFamily="2" charset="-78"/>
              </a:rPr>
              <a:t>اﻧﺘﺨﺎب </a:t>
            </a:r>
            <a:r>
              <a:rPr lang="fa-IR" sz="1600" dirty="0" smtClean="0">
                <a:cs typeface="B Yagut" panose="00000400000000000000" pitchFamily="2" charset="-78"/>
              </a:rPr>
              <a:t>درگاه </a:t>
            </a:r>
            <a:r>
              <a:rPr lang="ar-SA" sz="1600" dirty="0" smtClean="0">
                <a:cs typeface="B Yagut" panose="00000400000000000000" pitchFamily="2" charset="-78"/>
              </a:rPr>
              <a:t>ﭼﺎﭘﮕﺮ</a:t>
            </a:r>
            <a:endParaRPr lang="fa-IR" sz="1600" dirty="0" smtClean="0">
              <a:cs typeface="B Yagut" panose="00000400000000000000" pitchFamily="2" charset="-78"/>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066" y="2163679"/>
            <a:ext cx="6912768" cy="325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48702098"/>
      </p:ext>
    </p:extLst>
  </p:cSld>
  <p:clrMapOvr>
    <a:masterClrMapping/>
  </p:clrMapOvr>
  <mc:AlternateContent xmlns:mc="http://schemas.openxmlformats.org/markup-compatibility/2006" xmlns:p14="http://schemas.microsoft.com/office/powerpoint/2010/main">
    <mc:Choice Requires="p14">
      <p:transition spd="slow" p14:dur="2000" advTm="12054"/>
    </mc:Choice>
    <mc:Fallback xmlns="">
      <p:transition spd="slow" advTm="12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2773" y="6237312"/>
            <a:ext cx="2665009" cy="338554"/>
          </a:xfrm>
          <a:prstGeom prst="rect">
            <a:avLst/>
          </a:prstGeom>
        </p:spPr>
        <p:txBody>
          <a:bodyPr wrap="square">
            <a:spAutoFit/>
          </a:bodyPr>
          <a:lstStyle/>
          <a:p>
            <a:pPr algn="r" rtl="1"/>
            <a:r>
              <a:rPr lang="ar-SA" sz="1600" b="1" dirty="0">
                <a:cs typeface="B Yagut" panose="00000400000000000000" pitchFamily="2" charset="-78"/>
              </a:rPr>
              <a:t>ﺷﻜﻞ </a:t>
            </a:r>
            <a:r>
              <a:rPr lang="fa-IR" sz="1600" b="1" dirty="0" smtClean="0">
                <a:cs typeface="B Yagut" panose="00000400000000000000" pitchFamily="2" charset="-78"/>
              </a:rPr>
              <a:t>5</a:t>
            </a:r>
            <a:r>
              <a:rPr lang="ar-SA" sz="1600" b="1" dirty="0" smtClean="0">
                <a:cs typeface="B Yagut" panose="00000400000000000000" pitchFamily="2" charset="-78"/>
              </a:rPr>
              <a:t>‏ </a:t>
            </a:r>
            <a:r>
              <a:rPr lang="fa-IR" sz="1600" b="1" dirty="0" smtClean="0">
                <a:cs typeface="B Yagut" panose="00000400000000000000" pitchFamily="2" charset="-78"/>
              </a:rPr>
              <a:t>-</a:t>
            </a:r>
            <a:r>
              <a:rPr lang="ar-SA" sz="1600" b="1" dirty="0" smtClean="0">
                <a:cs typeface="B Yagut" panose="00000400000000000000" pitchFamily="2" charset="-78"/>
              </a:rPr>
              <a:t> </a:t>
            </a:r>
            <a:r>
              <a:rPr lang="fa-IR" sz="1600" b="1" dirty="0" smtClean="0">
                <a:cs typeface="B Yagut" panose="00000400000000000000" pitchFamily="2" charset="-78"/>
              </a:rPr>
              <a:t>33- </a:t>
            </a:r>
            <a:r>
              <a:rPr lang="ar-SA" sz="1600" b="1" dirty="0">
                <a:cs typeface="B Yagut" panose="00000400000000000000" pitchFamily="2" charset="-78"/>
              </a:rPr>
              <a:t>اﻧﺘﺨﺎب </a:t>
            </a:r>
            <a:r>
              <a:rPr lang="fa-IR" sz="1600" b="1" dirty="0" smtClean="0">
                <a:cs typeface="B Yagut" panose="00000400000000000000" pitchFamily="2" charset="-78"/>
              </a:rPr>
              <a:t>مدل </a:t>
            </a:r>
            <a:r>
              <a:rPr lang="ar-SA" sz="1600" b="1" dirty="0" smtClean="0">
                <a:cs typeface="B Yagut" panose="00000400000000000000" pitchFamily="2" charset="-78"/>
              </a:rPr>
              <a:t>ﭼﺎﭘﮕﺮ</a:t>
            </a:r>
            <a:endParaRPr lang="fa-IR" sz="1600" b="1" dirty="0" smtClean="0">
              <a:cs typeface="B Yagut" panose="00000400000000000000" pitchFamily="2" charset="-78"/>
            </a:endParaRPr>
          </a:p>
        </p:txBody>
      </p:sp>
      <p:grpSp>
        <p:nvGrpSpPr>
          <p:cNvPr id="6" name="Group 5"/>
          <p:cNvGrpSpPr/>
          <p:nvPr/>
        </p:nvGrpSpPr>
        <p:grpSpPr>
          <a:xfrm>
            <a:off x="1043608" y="3140968"/>
            <a:ext cx="6624736" cy="2958544"/>
            <a:chOff x="1220446" y="476672"/>
            <a:chExt cx="6225147" cy="4896544"/>
          </a:xfrm>
        </p:grpSpPr>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08" t="2320"/>
            <a:stretch/>
          </p:blipFill>
          <p:spPr bwMode="auto">
            <a:xfrm>
              <a:off x="1220446" y="476672"/>
              <a:ext cx="6225147"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ular Callout 3"/>
            <p:cNvSpPr/>
            <p:nvPr/>
          </p:nvSpPr>
          <p:spPr>
            <a:xfrm>
              <a:off x="5148064" y="2270657"/>
              <a:ext cx="1656184" cy="432048"/>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600" b="1" dirty="0" smtClean="0">
                  <a:cs typeface="B Yagut" panose="00000400000000000000" pitchFamily="2" charset="-78"/>
                </a:rPr>
                <a:t>انتخاب مدل چاپگر</a:t>
              </a:r>
              <a:endParaRPr lang="en-US" sz="1600" b="1" dirty="0">
                <a:cs typeface="B Yagut" panose="00000400000000000000" pitchFamily="2" charset="-78"/>
              </a:endParaRPr>
            </a:p>
          </p:txBody>
        </p:sp>
        <p:sp>
          <p:nvSpPr>
            <p:cNvPr id="5" name="Rounded Rectangular Callout 4"/>
            <p:cNvSpPr/>
            <p:nvPr/>
          </p:nvSpPr>
          <p:spPr>
            <a:xfrm>
              <a:off x="1547664" y="2334281"/>
              <a:ext cx="2448272" cy="368424"/>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600" dirty="0" smtClean="0">
                  <a:cs typeface="B Yagut" panose="00000400000000000000" pitchFamily="2" charset="-78"/>
                </a:rPr>
                <a:t>نام کارخانه سازنده چاپگر</a:t>
              </a:r>
              <a:endParaRPr lang="en-US" sz="1600" dirty="0">
                <a:cs typeface="B Yagut" panose="00000400000000000000" pitchFamily="2" charset="-78"/>
              </a:endParaRPr>
            </a:p>
          </p:txBody>
        </p:sp>
      </p:grpSp>
      <p:sp>
        <p:nvSpPr>
          <p:cNvPr id="7" name="Rectangle 6"/>
          <p:cNvSpPr/>
          <p:nvPr/>
        </p:nvSpPr>
        <p:spPr>
          <a:xfrm>
            <a:off x="539552" y="836712"/>
            <a:ext cx="7887612" cy="2015936"/>
          </a:xfrm>
          <a:prstGeom prst="rect">
            <a:avLst/>
          </a:prstGeom>
        </p:spPr>
        <p:txBody>
          <a:bodyPr wrap="square">
            <a:spAutoFit/>
          </a:bodyPr>
          <a:lstStyle/>
          <a:p>
            <a:pPr algn="r" rtl="1"/>
            <a:r>
              <a:rPr lang="fa-IR" sz="2400" dirty="0">
                <a:cs typeface="B Yagut" panose="00000400000000000000" pitchFamily="2" charset="-78"/>
              </a:rPr>
              <a:t> </a:t>
            </a:r>
            <a:r>
              <a:rPr lang="fa-IR" sz="2500" dirty="0">
                <a:cs typeface="B Yagut" panose="00000400000000000000" pitchFamily="2" charset="-78"/>
              </a:rPr>
              <a:t>7 </a:t>
            </a:r>
            <a:r>
              <a:rPr lang="ar-SA" sz="2500" dirty="0">
                <a:cs typeface="B Yagut" panose="00000400000000000000" pitchFamily="2" charset="-78"/>
              </a:rPr>
              <a:t>- در ﺷﻜﻞ</a:t>
            </a:r>
            <a:r>
              <a:rPr lang="ar-SA" sz="2500" dirty="0" smtClean="0">
                <a:cs typeface="B Yagut" panose="00000400000000000000" pitchFamily="2" charset="-78"/>
              </a:rPr>
              <a:t>‏ </a:t>
            </a:r>
            <a:r>
              <a:rPr lang="fa-IR" sz="2500" dirty="0" smtClean="0">
                <a:cs typeface="B Yagut" panose="00000400000000000000" pitchFamily="2" charset="-78"/>
              </a:rPr>
              <a:t>(5</a:t>
            </a:r>
            <a:r>
              <a:rPr lang="ar-SA" sz="2500" dirty="0" smtClean="0">
                <a:cs typeface="B Yagut" panose="00000400000000000000" pitchFamily="2" charset="-78"/>
              </a:rPr>
              <a:t>- </a:t>
            </a:r>
            <a:r>
              <a:rPr lang="fa-IR" sz="2500" dirty="0" smtClean="0">
                <a:cs typeface="B Yagut" panose="00000400000000000000" pitchFamily="2" charset="-78"/>
              </a:rPr>
              <a:t>33)</a:t>
            </a:r>
            <a:r>
              <a:rPr lang="ar-SA" sz="2500" dirty="0" smtClean="0">
                <a:cs typeface="B Yagut" panose="00000400000000000000" pitchFamily="2" charset="-78"/>
              </a:rPr>
              <a:t>، </a:t>
            </a:r>
            <a:r>
              <a:rPr lang="ar-SA" sz="2500" dirty="0">
                <a:cs typeface="B Yagut" panose="00000400000000000000" pitchFamily="2" charset="-78"/>
              </a:rPr>
              <a:t>در ﻗﺴﻤﺖ </a:t>
            </a:r>
            <a:r>
              <a:rPr lang="en-US" sz="2500" dirty="0"/>
              <a:t>Manufacture</a:t>
            </a:r>
            <a:r>
              <a:rPr lang="ar-SA" sz="2500" dirty="0">
                <a:cs typeface="B Yagut" panose="00000400000000000000" pitchFamily="2" charset="-78"/>
              </a:rPr>
              <a:t>، ﻧﺎم ﻛﺎرﺧﺎﻧﻪ ﺳﺎزﻧﺪه و در ﻗﺴﻤﺖ </a:t>
            </a:r>
            <a:r>
              <a:rPr lang="en-US" sz="2500" dirty="0">
                <a:cs typeface="B Yagut" panose="00000400000000000000" pitchFamily="2" charset="-78"/>
              </a:rPr>
              <a:t>Printers</a:t>
            </a:r>
            <a:r>
              <a:rPr lang="ar-SA" sz="2500" dirty="0">
                <a:cs typeface="B Yagut" panose="00000400000000000000" pitchFamily="2" charset="-78"/>
              </a:rPr>
              <a:t>، ﻣﺪل ﭼﺎﭘﮕﺮ را اﻧﺘﺨﺎب ﻛﻨﻴﺪ</a:t>
            </a:r>
            <a:r>
              <a:rPr lang="ar-SA" sz="2500" dirty="0" smtClean="0">
                <a:cs typeface="B Yagut" panose="00000400000000000000" pitchFamily="2" charset="-78"/>
              </a:rPr>
              <a:t>.</a:t>
            </a:r>
            <a:endParaRPr lang="fa-IR" sz="2500" dirty="0" smtClean="0">
              <a:cs typeface="B Yagut" panose="00000400000000000000" pitchFamily="2" charset="-78"/>
            </a:endParaRPr>
          </a:p>
          <a:p>
            <a:pPr marL="342900" indent="-342900" algn="r" rtl="1">
              <a:buFont typeface="Arial" panose="020B0604020202020204" pitchFamily="34" charset="0"/>
              <a:buChar char="•"/>
            </a:pPr>
            <a:r>
              <a:rPr lang="ar-SA" sz="2500" dirty="0" smtClean="0">
                <a:cs typeface="B Yagut" panose="00000400000000000000" pitchFamily="2" charset="-78"/>
              </a:rPr>
              <a:t> </a:t>
            </a:r>
            <a:r>
              <a:rPr lang="ar-SA" sz="2500" dirty="0">
                <a:cs typeface="B Yagut" panose="00000400000000000000" pitchFamily="2" charset="-78"/>
              </a:rPr>
              <a:t>اﮔﺮ ﻣﺪل ﭼﺎﭘﮕﺮ در ﻟﻴﺴﺖ وﺟﻮد ﻧﺪارد، </a:t>
            </a:r>
            <a:r>
              <a:rPr lang="en-US" sz="2500" dirty="0"/>
              <a:t>CD </a:t>
            </a:r>
            <a:r>
              <a:rPr lang="ar-SA" sz="2500" dirty="0">
                <a:cs typeface="B Yagut" panose="00000400000000000000" pitchFamily="2" charset="-78"/>
              </a:rPr>
              <a:t>ﺑﺮﻧﺎﻣﻪ ﻧﺼﺐ را در دراﻳﻮ </a:t>
            </a:r>
            <a:r>
              <a:rPr lang="en-US" sz="2500" dirty="0"/>
              <a:t>CD </a:t>
            </a:r>
            <a:r>
              <a:rPr lang="ar-SA" sz="2500" dirty="0">
                <a:cs typeface="B Yagut" panose="00000400000000000000" pitchFamily="2" charset="-78"/>
              </a:rPr>
              <a:t> ﻗﺮار داده و روي دﻛﻤﻪ </a:t>
            </a:r>
            <a:r>
              <a:rPr lang="en-US" sz="2500" dirty="0"/>
              <a:t> Have Disk</a:t>
            </a:r>
            <a:r>
              <a:rPr lang="ar-SA" sz="2500" dirty="0">
                <a:cs typeface="B Yagut" panose="00000400000000000000" pitchFamily="2" charset="-78"/>
              </a:rPr>
              <a:t>ﻛﻠﻴﻚ ﻛﻨﻴﺪ و ﻓﺎﻳﻞ ﻧﺼﺐ آن را اﻧﺘﺨﺎب ﻛﻨﻴﺪ. ﺳﭙﺲ روي ﮔﺰﻳﻨﻪ </a:t>
            </a:r>
            <a:r>
              <a:rPr lang="en-US" sz="2500" dirty="0"/>
              <a:t>Next</a:t>
            </a:r>
            <a:r>
              <a:rPr lang="ar-SA" sz="2500" dirty="0">
                <a:cs typeface="B Yagut" panose="00000400000000000000" pitchFamily="2" charset="-78"/>
              </a:rPr>
              <a:t>ﻛﻠﻴﻚ ﻛﻨﻴﺪ.</a:t>
            </a:r>
            <a:endParaRPr lang="en-US" sz="25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20499659"/>
      </p:ext>
    </p:extLst>
  </p:cSld>
  <p:clrMapOvr>
    <a:masterClrMapping/>
  </p:clrMapOvr>
  <mc:AlternateContent xmlns:mc="http://schemas.openxmlformats.org/markup-compatibility/2006" xmlns:p14="http://schemas.microsoft.com/office/powerpoint/2010/main">
    <mc:Choice Requires="p14">
      <p:transition spd="slow" p14:dur="2000" advTm="29241"/>
    </mc:Choice>
    <mc:Fallback xmlns="">
      <p:transition spd="slow" advTm="29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844" y="692696"/>
            <a:ext cx="8864636" cy="5937523"/>
          </a:xfrm>
        </p:spPr>
        <p:txBody>
          <a:bodyPr>
            <a:normAutofit/>
          </a:bodyPr>
          <a:lstStyle/>
          <a:p>
            <a:pPr marL="0" indent="0" algn="just" rtl="1">
              <a:buNone/>
            </a:pPr>
            <a:r>
              <a:rPr lang="fa-IR" sz="2000" dirty="0">
                <a:cs typeface="B Yagut" panose="00000400000000000000" pitchFamily="2" charset="-78"/>
              </a:rPr>
              <a:t> </a:t>
            </a:r>
            <a:r>
              <a:rPr lang="fa-IR" sz="2000" dirty="0" smtClean="0">
                <a:cs typeface="B Yagut" panose="00000400000000000000" pitchFamily="2" charset="-78"/>
              </a:rPr>
              <a:t>     </a:t>
            </a:r>
          </a:p>
          <a:p>
            <a:pPr marL="0" indent="0" algn="r" rtl="1">
              <a:buNone/>
            </a:pPr>
            <a:r>
              <a:rPr lang="fa-IR" sz="2000" dirty="0">
                <a:cs typeface="B Yagut" panose="00000400000000000000" pitchFamily="2" charset="-78"/>
              </a:rPr>
              <a:t> </a:t>
            </a:r>
            <a:r>
              <a:rPr lang="fa-IR" sz="2000" dirty="0" smtClean="0">
                <a:cs typeface="B Yagut" panose="00000400000000000000" pitchFamily="2" charset="-78"/>
              </a:rPr>
              <a:t>      8- </a:t>
            </a:r>
            <a:r>
              <a:rPr lang="ar-SA" sz="2000" dirty="0" smtClean="0">
                <a:cs typeface="B Yagut" panose="00000400000000000000" pitchFamily="2" charset="-78"/>
              </a:rPr>
              <a:t> </a:t>
            </a:r>
            <a:r>
              <a:rPr lang="ar-SA" sz="2500" dirty="0">
                <a:cs typeface="B Yagut" panose="00000400000000000000" pitchFamily="2" charset="-78"/>
              </a:rPr>
              <a:t>در ﻛﺎدر ﺑﻌﺪ (ﺷﻜﻞ</a:t>
            </a:r>
            <a:r>
              <a:rPr lang="ar-SA" sz="2500" dirty="0" smtClean="0">
                <a:cs typeface="B Yagut" panose="00000400000000000000" pitchFamily="2" charset="-78"/>
              </a:rPr>
              <a:t>‏</a:t>
            </a:r>
            <a:r>
              <a:rPr lang="fa-IR" sz="2500" dirty="0" smtClean="0">
                <a:cs typeface="B Yagut" panose="00000400000000000000" pitchFamily="2" charset="-78"/>
              </a:rPr>
              <a:t>5</a:t>
            </a:r>
            <a:r>
              <a:rPr lang="ar-SA" sz="2500" dirty="0" smtClean="0">
                <a:cs typeface="B Yagut" panose="00000400000000000000" pitchFamily="2" charset="-78"/>
              </a:rPr>
              <a:t>- </a:t>
            </a:r>
            <a:r>
              <a:rPr lang="fa-IR" sz="2500" dirty="0" smtClean="0">
                <a:cs typeface="B Yagut" panose="00000400000000000000" pitchFamily="2" charset="-78"/>
              </a:rPr>
              <a:t>34</a:t>
            </a:r>
            <a:r>
              <a:rPr lang="ar-SA" sz="2500" dirty="0" smtClean="0">
                <a:cs typeface="B Yagut" panose="00000400000000000000" pitchFamily="2" charset="-78"/>
              </a:rPr>
              <a:t>)، </a:t>
            </a:r>
            <a:r>
              <a:rPr lang="ar-SA" sz="2500" dirty="0">
                <a:cs typeface="B Yagut" panose="00000400000000000000" pitchFamily="2" charset="-78"/>
              </a:rPr>
              <a:t>ﻧﺎم ﭼﺎﭘﮕﺮ را ﺗﻌﻴﻴﻦ ﻛﺮده و روي </a:t>
            </a:r>
            <a:r>
              <a:rPr lang="ar-SA" sz="2500" dirty="0" smtClean="0">
                <a:cs typeface="B Yagut" panose="00000400000000000000" pitchFamily="2" charset="-78"/>
              </a:rPr>
              <a:t>دﻛﻤﻪ</a:t>
            </a:r>
            <a:endParaRPr lang="fa-IR" sz="2500" dirty="0" smtClean="0">
              <a:cs typeface="B Yagut" panose="00000400000000000000" pitchFamily="2" charset="-78"/>
            </a:endParaRPr>
          </a:p>
          <a:p>
            <a:pPr marL="0" indent="0" algn="r" rtl="1">
              <a:buNone/>
            </a:pPr>
            <a:r>
              <a:rPr lang="fa-IR" sz="2500" dirty="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 </a:t>
            </a:r>
            <a:r>
              <a:rPr lang="en-US" sz="2500" dirty="0"/>
              <a:t>Next</a:t>
            </a:r>
            <a:r>
              <a:rPr lang="ar-SA" sz="2500" dirty="0" smtClean="0">
                <a:cs typeface="B Yagut" panose="00000400000000000000" pitchFamily="2" charset="-78"/>
              </a:rPr>
              <a:t>ﻛﻠﻴﻚ </a:t>
            </a:r>
            <a:r>
              <a:rPr lang="ar-SA" sz="2500" dirty="0">
                <a:cs typeface="B Yagut" panose="00000400000000000000" pitchFamily="2" charset="-78"/>
              </a:rPr>
              <a:t>ﻛﻨﻴﺪ</a:t>
            </a:r>
            <a:r>
              <a:rPr lang="ar-SA" sz="2500" dirty="0" smtClean="0">
                <a:cs typeface="B Yagut" panose="00000400000000000000" pitchFamily="2" charset="-78"/>
              </a:rPr>
              <a:t>.</a:t>
            </a:r>
            <a:endParaRPr lang="fa-IR" sz="2500" dirty="0" smtClean="0">
              <a:cs typeface="B Yagut" panose="00000400000000000000" pitchFamily="2" charset="-78"/>
            </a:endParaRPr>
          </a:p>
          <a:p>
            <a:pPr marL="0" indent="0" algn="just" rtl="1">
              <a:buNone/>
            </a:pPr>
            <a:endParaRPr lang="fa-IR" sz="2000" dirty="0">
              <a:cs typeface="B Yagut" panose="00000400000000000000" pitchFamily="2" charset="-78"/>
            </a:endParaRPr>
          </a:p>
          <a:p>
            <a:pPr marL="0" indent="0" algn="just" rtl="1">
              <a:buNone/>
            </a:pPr>
            <a:endParaRPr lang="fa-IR" sz="2000" dirty="0" smtClean="0">
              <a:cs typeface="B Yagut" panose="00000400000000000000" pitchFamily="2" charset="-78"/>
            </a:endParaRPr>
          </a:p>
          <a:p>
            <a:pPr marL="0" indent="0" algn="just" rtl="1">
              <a:buNone/>
            </a:pPr>
            <a:endParaRPr lang="fa-IR" sz="2000" dirty="0" smtClean="0">
              <a:cs typeface="B Yagut" panose="00000400000000000000" pitchFamily="2" charset="-78"/>
            </a:endParaRPr>
          </a:p>
          <a:p>
            <a:pPr marL="0" indent="0" algn="just" rtl="1">
              <a:buNone/>
            </a:pPr>
            <a:endParaRPr lang="fa-IR" sz="2000" dirty="0">
              <a:cs typeface="B Yagut" panose="00000400000000000000" pitchFamily="2" charset="-78"/>
            </a:endParaRPr>
          </a:p>
          <a:p>
            <a:pPr marL="0" indent="0" algn="just" rtl="1">
              <a:buNone/>
            </a:pPr>
            <a:endParaRPr lang="fa-IR" sz="2000" dirty="0" smtClean="0">
              <a:cs typeface="B Yagut" panose="00000400000000000000" pitchFamily="2" charset="-78"/>
            </a:endParaRPr>
          </a:p>
          <a:p>
            <a:pPr marL="0" indent="0" algn="just" rtl="1">
              <a:buNone/>
            </a:pPr>
            <a:endParaRPr lang="fa-IR" sz="2000" dirty="0">
              <a:cs typeface="B Yagut" panose="00000400000000000000" pitchFamily="2" charset="-78"/>
            </a:endParaRPr>
          </a:p>
          <a:p>
            <a:pPr marL="0" indent="0" algn="just" rtl="1">
              <a:buNone/>
            </a:pPr>
            <a:endParaRPr lang="fa-IR" sz="2000" dirty="0">
              <a:cs typeface="B Yagut" panose="00000400000000000000" pitchFamily="2" charset="-78"/>
            </a:endParaRPr>
          </a:p>
          <a:p>
            <a:pPr marL="0" indent="0" algn="just" rtl="1">
              <a:buNone/>
            </a:pPr>
            <a:r>
              <a:rPr lang="fa-IR" sz="2000" dirty="0" smtClean="0">
                <a:cs typeface="B Yagut" panose="00000400000000000000" pitchFamily="2" charset="-78"/>
              </a:rPr>
              <a:t>.</a:t>
            </a:r>
            <a:endParaRPr lang="en-AU" sz="2000" dirty="0">
              <a:cs typeface="B Yagut" panose="00000400000000000000" pitchFamily="2" charset="-78"/>
            </a:endParaRPr>
          </a:p>
          <a:p>
            <a:pPr algn="r" rtl="1"/>
            <a:endParaRPr lang="en-AU" sz="2000" dirty="0">
              <a:cs typeface="B Yagut" panose="00000400000000000000" pitchFamily="2" charset="-78"/>
            </a:endParaRP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03" t="3055" r="2026" b="2446"/>
          <a:stretch/>
        </p:blipFill>
        <p:spPr bwMode="auto">
          <a:xfrm>
            <a:off x="1835697" y="2391922"/>
            <a:ext cx="5040560" cy="3476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132552" y="5909512"/>
            <a:ext cx="2520280" cy="338554"/>
          </a:xfrm>
          <a:prstGeom prst="rect">
            <a:avLst/>
          </a:prstGeom>
        </p:spPr>
        <p:txBody>
          <a:bodyPr wrap="square">
            <a:spAutoFit/>
          </a:bodyPr>
          <a:lstStyle/>
          <a:p>
            <a:pPr rtl="1"/>
            <a:r>
              <a:rPr lang="ar-SA" sz="1600" b="1" dirty="0">
                <a:cs typeface="B Yagut" panose="00000400000000000000" pitchFamily="2" charset="-78"/>
              </a:rPr>
              <a:t>ﺷﻜﻞ </a:t>
            </a:r>
            <a:r>
              <a:rPr lang="ar-SA" sz="1600" b="1" dirty="0" smtClean="0">
                <a:cs typeface="B Yagut" panose="00000400000000000000" pitchFamily="2" charset="-78"/>
              </a:rPr>
              <a:t>‏</a:t>
            </a:r>
            <a:r>
              <a:rPr lang="fa-IR" sz="1600" b="1" dirty="0" smtClean="0">
                <a:cs typeface="B Yagut" panose="00000400000000000000" pitchFamily="2" charset="-78"/>
              </a:rPr>
              <a:t>5-34- تعیین نام </a:t>
            </a:r>
            <a:r>
              <a:rPr lang="ar-SA" sz="1600" b="1" dirty="0" smtClean="0">
                <a:cs typeface="B Yagut" panose="00000400000000000000" pitchFamily="2" charset="-78"/>
              </a:rPr>
              <a:t>ﭼﺎﭘﮕﺮ</a:t>
            </a:r>
            <a:endParaRPr lang="fa-IR" sz="1600" b="1" dirty="0" smtClean="0">
              <a:cs typeface="B Yagut" panose="00000400000000000000" pitchFamily="2" charset="-78"/>
            </a:endParaRPr>
          </a:p>
        </p:txBody>
      </p:sp>
      <p:sp>
        <p:nvSpPr>
          <p:cNvPr id="2" name="Rounded Rectangular Callout 1"/>
          <p:cNvSpPr/>
          <p:nvPr/>
        </p:nvSpPr>
        <p:spPr>
          <a:xfrm>
            <a:off x="3707904" y="2708920"/>
            <a:ext cx="1003953" cy="439332"/>
          </a:xfrm>
          <a:prstGeom prst="wedgeRoundRectCallout">
            <a:avLst>
              <a:gd name="adj1" fmla="val -22425"/>
              <a:gd name="adj2" fmla="val 8339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dirty="0" smtClean="0">
                <a:cs typeface="B Yagut" panose="00000400000000000000" pitchFamily="2" charset="-78"/>
              </a:rPr>
              <a:t>نام چاپگر</a:t>
            </a:r>
            <a:endParaRPr lang="en-US"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02481295"/>
      </p:ext>
    </p:extLst>
  </p:cSld>
  <p:clrMapOvr>
    <a:masterClrMapping/>
  </p:clrMapOvr>
  <mc:AlternateContent xmlns:mc="http://schemas.openxmlformats.org/markup-compatibility/2006" xmlns:p14="http://schemas.microsoft.com/office/powerpoint/2010/main">
    <mc:Choice Requires="p14">
      <p:transition spd="slow" p14:dur="2000" advTm="11091"/>
    </mc:Choice>
    <mc:Fallback xmlns="">
      <p:transition spd="slow" advTm="11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484784"/>
            <a:ext cx="8229600" cy="2498576"/>
          </a:xfrm>
        </p:spPr>
        <p:txBody>
          <a:bodyPr>
            <a:normAutofit/>
          </a:bodyPr>
          <a:lstStyle/>
          <a:p>
            <a:pPr algn="just" rtl="1">
              <a:lnSpc>
                <a:spcPct val="150000"/>
              </a:lnSpc>
            </a:pPr>
            <a:r>
              <a:rPr lang="en-US" sz="2800" dirty="0">
                <a:cs typeface="B Yagut" panose="00000400000000000000" pitchFamily="2" charset="-78"/>
              </a:rPr>
              <a:t> </a:t>
            </a:r>
            <a:r>
              <a:rPr lang="ar-SA" sz="2500" dirty="0" smtClean="0">
                <a:cs typeface="B Yagut" panose="00000400000000000000" pitchFamily="2" charset="-78"/>
              </a:rPr>
              <a:t>ﻳﻜﻲ </a:t>
            </a:r>
            <a:r>
              <a:rPr lang="ar-SA" sz="2500" dirty="0">
                <a:cs typeface="B Yagut" panose="00000400000000000000" pitchFamily="2" charset="-78"/>
              </a:rPr>
              <a:t>از ﺑﺨﺶ ﻫﺎي ﻣﻬﻢ وﻳﻨﺪوز، </a:t>
            </a:r>
            <a:r>
              <a:rPr lang="en-US" sz="2500" dirty="0">
                <a:cs typeface="B Yagut" panose="00000400000000000000" pitchFamily="2" charset="-78"/>
              </a:rPr>
              <a:t>Control </a:t>
            </a:r>
            <a:r>
              <a:rPr lang="en-US" sz="2500" dirty="0" smtClean="0">
                <a:cs typeface="B Yagut" panose="00000400000000000000" pitchFamily="2" charset="-78"/>
              </a:rPr>
              <a:t>Panel</a:t>
            </a:r>
            <a:r>
              <a:rPr lang="ar-SA" sz="2500" dirty="0" smtClean="0">
                <a:cs typeface="B Yagut" panose="00000400000000000000" pitchFamily="2" charset="-78"/>
              </a:rPr>
              <a:t> </a:t>
            </a:r>
            <a:r>
              <a:rPr lang="ar-SA" sz="2500" dirty="0">
                <a:cs typeface="B Yagut" panose="00000400000000000000" pitchFamily="2" charset="-78"/>
              </a:rPr>
              <a:t>اﺳﺖ ﻛﻪ در آن اﺑﺰارﻫﺎي ﻣﺨﺘﻠﻔﻲ ﺑﺮاي ﭘﻴﻜﺮﺑﻨﺪي ﺳﻴﺴﺘﻢ، ﻧﺮم اﻓﺰارﻫﺎ و ﺳﺨﺖ اﻓﺰارﻫﺎ وﺟﻮد دارد. ﺑﺮاي ﺑﺎز ﻛﺮدن ﭘﻨﺠﺮه </a:t>
            </a:r>
            <a:r>
              <a:rPr lang="en-US" sz="2500" dirty="0" smtClean="0">
                <a:cs typeface="B Yagut" panose="00000400000000000000" pitchFamily="2" charset="-78"/>
              </a:rPr>
              <a:t>Control </a:t>
            </a:r>
            <a:r>
              <a:rPr lang="en-US" sz="2500" dirty="0">
                <a:cs typeface="B Yagut" panose="00000400000000000000" pitchFamily="2" charset="-78"/>
              </a:rPr>
              <a:t>Panel</a:t>
            </a:r>
            <a:r>
              <a:rPr lang="ar-SA" sz="2500" dirty="0" smtClean="0">
                <a:cs typeface="B Yagut" panose="00000400000000000000" pitchFamily="2" charset="-78"/>
              </a:rPr>
              <a:t>، </a:t>
            </a:r>
            <a:r>
              <a:rPr lang="ar-SA" sz="2500" dirty="0">
                <a:cs typeface="B Yagut" panose="00000400000000000000" pitchFamily="2" charset="-78"/>
              </a:rPr>
              <a:t>روي ﻣﻨﻮي </a:t>
            </a:r>
            <a:r>
              <a:rPr lang="en-US" sz="2500" dirty="0" smtClean="0">
                <a:cs typeface="B Yagut" panose="00000400000000000000" pitchFamily="2" charset="-78"/>
              </a:rPr>
              <a:t>Start</a:t>
            </a:r>
            <a:r>
              <a:rPr lang="ar-SA" sz="2500" dirty="0" smtClean="0">
                <a:cs typeface="B Yagut" panose="00000400000000000000" pitchFamily="2" charset="-78"/>
              </a:rPr>
              <a:t> </a:t>
            </a:r>
            <a:r>
              <a:rPr lang="ar-SA" sz="2500" dirty="0">
                <a:cs typeface="B Yagut" panose="00000400000000000000" pitchFamily="2" charset="-78"/>
              </a:rPr>
              <a:t>ﻛﻠﻴﻚ ﻛﺮده و ﮔﺰﻳﻨﻪ </a:t>
            </a:r>
            <a:r>
              <a:rPr lang="en-US" sz="2500" dirty="0">
                <a:cs typeface="B Yagut" panose="00000400000000000000" pitchFamily="2" charset="-78"/>
              </a:rPr>
              <a:t>Control </a:t>
            </a:r>
            <a:r>
              <a:rPr lang="en-US" sz="2500" dirty="0" smtClean="0">
                <a:cs typeface="B Yagut" panose="00000400000000000000" pitchFamily="2" charset="-78"/>
              </a:rPr>
              <a:t>Panel</a:t>
            </a:r>
            <a:r>
              <a:rPr lang="ar-SA" sz="2500" dirty="0" smtClean="0">
                <a:cs typeface="B Yagut" panose="00000400000000000000" pitchFamily="2" charset="-78"/>
              </a:rPr>
              <a:t> </a:t>
            </a:r>
            <a:r>
              <a:rPr lang="ar-SA" sz="2500" dirty="0">
                <a:cs typeface="B Yagut" panose="00000400000000000000" pitchFamily="2" charset="-78"/>
              </a:rPr>
              <a:t>را اﻧﺘﺨﺎب ﻛﻨﻴﺪ.</a:t>
            </a:r>
            <a:endParaRPr lang="en-AU" sz="2500" dirty="0">
              <a:cs typeface="B Yagut" panose="00000400000000000000" pitchFamily="2" charset="-78"/>
            </a:endParaRPr>
          </a:p>
          <a:p>
            <a:pPr algn="just">
              <a:lnSpc>
                <a:spcPct val="150000"/>
              </a:lnSpc>
            </a:pPr>
            <a:endParaRPr lang="en-AU" sz="2000" dirty="0">
              <a:cs typeface="B Yagut" panose="00000400000000000000" pitchFamily="2" charset="-78"/>
            </a:endParaRPr>
          </a:p>
        </p:txBody>
      </p:sp>
      <p:sp>
        <p:nvSpPr>
          <p:cNvPr id="2" name="Rectangle 1"/>
          <p:cNvSpPr/>
          <p:nvPr/>
        </p:nvSpPr>
        <p:spPr>
          <a:xfrm>
            <a:off x="755577" y="548680"/>
            <a:ext cx="7632848" cy="646331"/>
          </a:xfrm>
          <a:prstGeom prst="rect">
            <a:avLst/>
          </a:prstGeom>
          <a:solidFill>
            <a:srgbClr val="22F271">
              <a:alpha val="4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pPr algn="ctr" rtl="1">
              <a:spcBef>
                <a:spcPct val="0"/>
              </a:spcBef>
            </a:pPr>
            <a:r>
              <a:rPr lang="fa-IR" sz="3600" dirty="0">
                <a:latin typeface="+mj-lt"/>
                <a:ea typeface="+mj-ea"/>
                <a:cs typeface="B Yagut" panose="00000400000000000000" pitchFamily="2" charset="-78"/>
              </a:rPr>
              <a:t>1- </a:t>
            </a:r>
            <a:r>
              <a:rPr lang="ar-SA" sz="3600" dirty="0">
                <a:latin typeface="+mj-lt"/>
                <a:ea typeface="+mj-ea"/>
                <a:cs typeface="B Yagut" panose="00000400000000000000" pitchFamily="2" charset="-78"/>
              </a:rPr>
              <a:t>آﺷﻨﺎﻳﻲ ﺑﺎ</a:t>
            </a:r>
            <a:r>
              <a:rPr lang="en-US" sz="3600" dirty="0">
                <a:latin typeface="+mj-lt"/>
                <a:ea typeface="+mj-ea"/>
                <a:cs typeface="B Yagut" panose="00000400000000000000" pitchFamily="2" charset="-78"/>
              </a:rPr>
              <a:t> control panel </a:t>
            </a:r>
            <a:endParaRPr lang="en-AU" sz="3600" dirty="0">
              <a:latin typeface="+mj-lt"/>
              <a:ea typeface="+mj-ea"/>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62595895"/>
      </p:ext>
    </p:extLst>
  </p:cSld>
  <p:clrMapOvr>
    <a:masterClrMapping/>
  </p:clrMapOvr>
  <mc:AlternateContent xmlns:mc="http://schemas.openxmlformats.org/markup-compatibility/2006" xmlns:p14="http://schemas.microsoft.com/office/powerpoint/2010/main">
    <mc:Choice Requires="p14">
      <p:transition spd="slow" p14:dur="2000" advTm="47919"/>
    </mc:Choice>
    <mc:Fallback xmlns="">
      <p:transition spd="slow" advTm="47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836712"/>
            <a:ext cx="7776864" cy="3693319"/>
          </a:xfrm>
          <a:prstGeom prst="rect">
            <a:avLst/>
          </a:prstGeom>
        </p:spPr>
        <p:txBody>
          <a:bodyPr wrap="square">
            <a:spAutoFit/>
          </a:bodyPr>
          <a:lstStyle/>
          <a:p>
            <a:pPr algn="just" rtl="1"/>
            <a:r>
              <a:rPr lang="fa-IR" sz="2400" dirty="0">
                <a:cs typeface="B Yagut" panose="00000400000000000000" pitchFamily="2" charset="-78"/>
              </a:rPr>
              <a:t> 9- </a:t>
            </a:r>
            <a:r>
              <a:rPr lang="ar-SA" dirty="0">
                <a:cs typeface="B Yagut" panose="00000400000000000000" pitchFamily="2" charset="-78"/>
              </a:rPr>
              <a:t> در </a:t>
            </a:r>
            <a:r>
              <a:rPr lang="ar-SA" sz="2400" dirty="0">
                <a:cs typeface="B Yagut" panose="00000400000000000000" pitchFamily="2" charset="-78"/>
              </a:rPr>
              <a:t>ﻛﺎدر ﻣﺤﺎوره اي ﻇﺎﻫﺮ ﺷﺪه (ﺷﻜﻞ </a:t>
            </a:r>
            <a:r>
              <a:rPr lang="ar-SA" sz="2400" dirty="0" smtClean="0">
                <a:cs typeface="B Yagut" panose="00000400000000000000" pitchFamily="2" charset="-78"/>
              </a:rPr>
              <a:t>‏</a:t>
            </a:r>
            <a:r>
              <a:rPr lang="fa-IR" sz="2400" dirty="0" smtClean="0">
                <a:cs typeface="B Yagut" panose="00000400000000000000" pitchFamily="2" charset="-78"/>
              </a:rPr>
              <a:t>5</a:t>
            </a:r>
            <a:r>
              <a:rPr lang="ar-SA" sz="2400" dirty="0" smtClean="0">
                <a:cs typeface="B Yagut" panose="00000400000000000000" pitchFamily="2" charset="-78"/>
              </a:rPr>
              <a:t>-</a:t>
            </a:r>
            <a:r>
              <a:rPr lang="fa-IR" sz="2400" dirty="0" smtClean="0">
                <a:cs typeface="B Yagut" panose="00000400000000000000" pitchFamily="2" charset="-78"/>
              </a:rPr>
              <a:t> 35</a:t>
            </a:r>
            <a:r>
              <a:rPr lang="ar-SA" sz="2400" dirty="0" smtClean="0">
                <a:cs typeface="B Yagut" panose="00000400000000000000" pitchFamily="2" charset="-78"/>
              </a:rPr>
              <a:t>)، </a:t>
            </a:r>
            <a:r>
              <a:rPr lang="ar-SA" sz="2400" dirty="0">
                <a:cs typeface="B Yagut" panose="00000400000000000000" pitchFamily="2" charset="-78"/>
              </a:rPr>
              <a:t>در ﺻﻮرﺗﻲ </a:t>
            </a:r>
            <a:r>
              <a:rPr lang="ar-SA" sz="2400" dirty="0" smtClean="0">
                <a:cs typeface="B Yagut" panose="00000400000000000000" pitchFamily="2" charset="-78"/>
              </a:rPr>
              <a:t>ﻛﻪ</a:t>
            </a:r>
            <a:endParaRPr lang="fa-IR" sz="2400" dirty="0" smtClean="0">
              <a:cs typeface="B Yagut" panose="00000400000000000000" pitchFamily="2" charset="-78"/>
            </a:endParaRPr>
          </a:p>
          <a:p>
            <a:pPr algn="just" rtl="1"/>
            <a:r>
              <a:rPr lang="fa-IR" sz="2400" dirty="0">
                <a:cs typeface="B Yagut" panose="00000400000000000000" pitchFamily="2" charset="-78"/>
              </a:rPr>
              <a:t> </a:t>
            </a:r>
            <a:r>
              <a:rPr lang="fa-IR" sz="2400" dirty="0" smtClean="0">
                <a:cs typeface="B Yagut" panose="00000400000000000000" pitchFamily="2" charset="-78"/>
              </a:rPr>
              <a:t> </a:t>
            </a:r>
            <a:r>
              <a:rPr lang="ar-SA" sz="2400" dirty="0" smtClean="0">
                <a:cs typeface="B Yagut" panose="00000400000000000000" pitchFamily="2" charset="-78"/>
              </a:rPr>
              <a:t> </a:t>
            </a:r>
            <a:r>
              <a:rPr lang="fa-IR" sz="2400" dirty="0" smtClean="0">
                <a:cs typeface="B Yagut" panose="00000400000000000000" pitchFamily="2" charset="-78"/>
              </a:rPr>
              <a:t>   </a:t>
            </a:r>
            <a:r>
              <a:rPr lang="ar-SA" sz="2400" dirty="0" smtClean="0">
                <a:cs typeface="B Yagut" panose="00000400000000000000" pitchFamily="2" charset="-78"/>
              </a:rPr>
              <a:t>ﻣﻲ </a:t>
            </a:r>
            <a:r>
              <a:rPr lang="ar-SA" sz="2400" dirty="0">
                <a:cs typeface="B Yagut" panose="00000400000000000000" pitchFamily="2" charset="-78"/>
              </a:rPr>
              <a:t>ﺧﻮاﻫﻴﺪ ﭼﺎﭘﮕﺮ را ﺑﻪ </a:t>
            </a:r>
            <a:r>
              <a:rPr lang="ar-SA" sz="2400" dirty="0" smtClean="0">
                <a:cs typeface="B Yagut" panose="00000400000000000000" pitchFamily="2" charset="-78"/>
              </a:rPr>
              <a:t>اﺷﺘﺮاك</a:t>
            </a:r>
            <a:r>
              <a:rPr lang="fa-IR" sz="2400" dirty="0" smtClean="0">
                <a:cs typeface="B Yagut" panose="00000400000000000000" pitchFamily="2" charset="-78"/>
              </a:rPr>
              <a:t> </a:t>
            </a:r>
            <a:r>
              <a:rPr lang="ar-SA" sz="2400" dirty="0" smtClean="0">
                <a:cs typeface="B Yagut" panose="00000400000000000000" pitchFamily="2" charset="-78"/>
              </a:rPr>
              <a:t>ﮕﺬارﻳﺪ</a:t>
            </a:r>
            <a:r>
              <a:rPr lang="ar-SA" sz="2400" dirty="0">
                <a:cs typeface="B Yagut" panose="00000400000000000000" pitchFamily="2" charset="-78"/>
              </a:rPr>
              <a:t>، در</a:t>
            </a:r>
            <a:r>
              <a:rPr lang="fa-IR" sz="2400" dirty="0">
                <a:cs typeface="B Yagut" panose="00000400000000000000" pitchFamily="2" charset="-78"/>
              </a:rPr>
              <a:t> </a:t>
            </a:r>
            <a:r>
              <a:rPr lang="ar-SA" sz="2400" dirty="0">
                <a:cs typeface="B Yagut" panose="00000400000000000000" pitchFamily="2" charset="-78"/>
              </a:rPr>
              <a:t>ﻗﺴﻤﺖ </a:t>
            </a:r>
            <a:r>
              <a:rPr lang="en-US" sz="2400" dirty="0"/>
              <a:t>Share </a:t>
            </a:r>
            <a:r>
              <a:rPr lang="en-US" sz="2400" dirty="0" smtClean="0"/>
              <a:t>name</a:t>
            </a:r>
            <a:r>
              <a:rPr lang="ar-SA" sz="2400" dirty="0">
                <a:cs typeface="B Yagut" panose="00000400000000000000" pitchFamily="2" charset="-78"/>
              </a:rPr>
              <a:t>، </a:t>
            </a:r>
            <a:r>
              <a:rPr lang="ar-SA" sz="2400" dirty="0" smtClean="0">
                <a:cs typeface="B Yagut" panose="00000400000000000000" pitchFamily="2" charset="-78"/>
              </a:rPr>
              <a:t>ﻧﺎم</a:t>
            </a:r>
            <a:endParaRPr lang="fa-IR" sz="2400" dirty="0" smtClean="0">
              <a:cs typeface="B Yagut" panose="00000400000000000000" pitchFamily="2" charset="-78"/>
            </a:endParaRPr>
          </a:p>
          <a:p>
            <a:pPr algn="just" rtl="1"/>
            <a:r>
              <a:rPr lang="fa-IR" sz="2400" dirty="0">
                <a:cs typeface="B Yagut" panose="00000400000000000000" pitchFamily="2" charset="-78"/>
              </a:rPr>
              <a:t> </a:t>
            </a:r>
            <a:r>
              <a:rPr lang="fa-IR" sz="2400" dirty="0" smtClean="0">
                <a:cs typeface="B Yagut" panose="00000400000000000000" pitchFamily="2" charset="-78"/>
              </a:rPr>
              <a:t>     </a:t>
            </a:r>
            <a:r>
              <a:rPr lang="ar-SA" sz="2400" dirty="0" smtClean="0">
                <a:cs typeface="B Yagut" panose="00000400000000000000" pitchFamily="2" charset="-78"/>
              </a:rPr>
              <a:t> </a:t>
            </a:r>
            <a:r>
              <a:rPr lang="ar-SA" sz="2400" dirty="0">
                <a:cs typeface="B Yagut" panose="00000400000000000000" pitchFamily="2" charset="-78"/>
              </a:rPr>
              <a:t>دﻟﺨﻮاﻫﻲ را ﺗﺎﻳﭗ ﻛﻨﻴﺪ. </a:t>
            </a:r>
            <a:endParaRPr lang="fa-IR" sz="2400" dirty="0">
              <a:cs typeface="B Yagut" panose="00000400000000000000" pitchFamily="2" charset="-78"/>
            </a:endParaRPr>
          </a:p>
          <a:p>
            <a:pPr algn="just" rtl="1">
              <a:buFont typeface="Wingdings" panose="05000000000000000000" pitchFamily="2" charset="2"/>
              <a:buChar char="ü"/>
            </a:pPr>
            <a:r>
              <a:rPr lang="fa-IR" sz="2400" dirty="0">
                <a:cs typeface="B Yagut" panose="00000400000000000000" pitchFamily="2" charset="-78"/>
              </a:rPr>
              <a:t>   </a:t>
            </a:r>
            <a:r>
              <a:rPr lang="ar-SA" sz="2400" dirty="0">
                <a:cs typeface="B Yagut" panose="00000400000000000000" pitchFamily="2" charset="-78"/>
              </a:rPr>
              <a:t>در ﺻﻮرﺗﻲ ﻛﻪ ﺗﻤﺎﻳﻠﻲ ﺑﺮاي ﺑﻪ اﺷﺘﺮاك ﮔﺬاري ﭼﺎﭘﮕﺮ در ﺷﺒﻜﻪ</a:t>
            </a:r>
            <a:r>
              <a:rPr lang="fa-IR" sz="2400" dirty="0">
                <a:cs typeface="B Yagut" panose="00000400000000000000" pitchFamily="2" charset="-78"/>
              </a:rPr>
              <a:t> </a:t>
            </a:r>
            <a:r>
              <a:rPr lang="ar-SA" sz="2400" dirty="0">
                <a:cs typeface="B Yagut" panose="00000400000000000000" pitchFamily="2" charset="-78"/>
              </a:rPr>
              <a:t>ﻧﺪارﻳﺪ، </a:t>
            </a:r>
            <a:endParaRPr lang="fa-IR" sz="2400" dirty="0">
              <a:cs typeface="B Yagut" panose="00000400000000000000" pitchFamily="2" charset="-78"/>
            </a:endParaRPr>
          </a:p>
          <a:p>
            <a:pPr algn="just" rtl="1"/>
            <a:r>
              <a:rPr lang="fa-IR" sz="2400" dirty="0">
                <a:cs typeface="B Yagut" panose="00000400000000000000" pitchFamily="2" charset="-78"/>
              </a:rPr>
              <a:t>      </a:t>
            </a:r>
            <a:r>
              <a:rPr lang="ar-SA" sz="2400" dirty="0">
                <a:cs typeface="B Yagut" panose="00000400000000000000" pitchFamily="2" charset="-78"/>
              </a:rPr>
              <a:t>ﮔﺰﻳﻨﻪ </a:t>
            </a:r>
            <a:r>
              <a:rPr lang="fa-IR" sz="2400" dirty="0">
                <a:cs typeface="B Yagut" panose="00000400000000000000" pitchFamily="2" charset="-78"/>
              </a:rPr>
              <a:t> </a:t>
            </a:r>
            <a:r>
              <a:rPr lang="en-US" sz="2400" dirty="0"/>
              <a:t>Do not share this printer</a:t>
            </a:r>
            <a:r>
              <a:rPr lang="fa-IR" sz="2400" dirty="0"/>
              <a:t> </a:t>
            </a:r>
            <a:r>
              <a:rPr lang="ar-SA" sz="2400" dirty="0" smtClean="0">
                <a:cs typeface="B Yagut" panose="00000400000000000000" pitchFamily="2" charset="-78"/>
              </a:rPr>
              <a:t>را </a:t>
            </a:r>
            <a:r>
              <a:rPr lang="ar-SA" sz="2400" dirty="0">
                <a:cs typeface="B Yagut" panose="00000400000000000000" pitchFamily="2" charset="-78"/>
              </a:rPr>
              <a:t>اﻧﺘﺨﺎب ﻛﻨﻴﺪ. ﺳﭙﺲ روي </a:t>
            </a:r>
            <a:r>
              <a:rPr lang="ar-SA" sz="2400" dirty="0" smtClean="0">
                <a:cs typeface="B Yagut" panose="00000400000000000000" pitchFamily="2" charset="-78"/>
              </a:rPr>
              <a:t>دﻛﻤﻪ</a:t>
            </a:r>
            <a:endParaRPr lang="fa-IR" sz="2400" dirty="0" smtClean="0">
              <a:cs typeface="B Yagut" panose="00000400000000000000" pitchFamily="2" charset="-78"/>
            </a:endParaRPr>
          </a:p>
          <a:p>
            <a:pPr algn="just" rtl="1"/>
            <a:r>
              <a:rPr lang="fa-IR" sz="2400" dirty="0">
                <a:cs typeface="B Yagut" panose="00000400000000000000" pitchFamily="2" charset="-78"/>
              </a:rPr>
              <a:t> </a:t>
            </a:r>
            <a:r>
              <a:rPr lang="fa-IR" sz="2400" dirty="0" smtClean="0">
                <a:cs typeface="B Yagut" panose="00000400000000000000" pitchFamily="2" charset="-78"/>
              </a:rPr>
              <a:t>    </a:t>
            </a:r>
            <a:r>
              <a:rPr lang="ar-SA" sz="2400" dirty="0" smtClean="0">
                <a:cs typeface="B Yagut" panose="00000400000000000000" pitchFamily="2" charset="-78"/>
              </a:rPr>
              <a:t> </a:t>
            </a:r>
            <a:r>
              <a:rPr lang="en-US" sz="2400" dirty="0"/>
              <a:t>Next</a:t>
            </a:r>
            <a:r>
              <a:rPr lang="ar-SA" sz="2400" dirty="0">
                <a:cs typeface="B Yagut" panose="00000400000000000000" pitchFamily="2" charset="-78"/>
              </a:rPr>
              <a:t> ﻛﻠﻴﻚ ﻛﻨﻴﺪ</a:t>
            </a:r>
            <a:r>
              <a:rPr lang="ar-SA" sz="2400" dirty="0" smtClean="0">
                <a:cs typeface="B Yagut" panose="00000400000000000000" pitchFamily="2" charset="-78"/>
              </a:rPr>
              <a:t>.</a:t>
            </a:r>
            <a:endParaRPr lang="fa-IR" sz="2400" dirty="0" smtClean="0">
              <a:cs typeface="B Yagut" panose="00000400000000000000" pitchFamily="2" charset="-78"/>
            </a:endParaRPr>
          </a:p>
          <a:p>
            <a:pPr algn="just" rtl="1"/>
            <a:endParaRPr lang="fa-IR" dirty="0">
              <a:cs typeface="B Yagut" panose="00000400000000000000" pitchFamily="2" charset="-78"/>
            </a:endParaRPr>
          </a:p>
          <a:p>
            <a:pPr algn="just" rtl="1"/>
            <a:endParaRPr lang="fa-IR" dirty="0" smtClean="0">
              <a:cs typeface="B Yagut" panose="00000400000000000000" pitchFamily="2" charset="-78"/>
            </a:endParaRPr>
          </a:p>
          <a:p>
            <a:pPr algn="just" rtl="1"/>
            <a:endParaRPr lang="fa-IR" dirty="0" smtClean="0">
              <a:cs typeface="B Yagut" panose="00000400000000000000" pitchFamily="2" charset="-78"/>
            </a:endParaRPr>
          </a:p>
          <a:p>
            <a:pPr algn="just" rtl="1"/>
            <a:endParaRPr lang="fa-IR" dirty="0">
              <a:cs typeface="B Yagut" panose="00000400000000000000" pitchFamily="2" charset="-78"/>
            </a:endParaRPr>
          </a:p>
          <a:p>
            <a:pPr algn="just" rtl="1"/>
            <a:endParaRPr lang="fa-IR" dirty="0">
              <a:cs typeface="B Yagut" panose="00000400000000000000" pitchFamily="2" charset="-78"/>
            </a:endParaRPr>
          </a:p>
        </p:txBody>
      </p:sp>
      <p:sp>
        <p:nvSpPr>
          <p:cNvPr id="4" name="Rectangle 3"/>
          <p:cNvSpPr/>
          <p:nvPr/>
        </p:nvSpPr>
        <p:spPr>
          <a:xfrm>
            <a:off x="2195736" y="6182057"/>
            <a:ext cx="3600400" cy="338554"/>
          </a:xfrm>
          <a:prstGeom prst="rect">
            <a:avLst/>
          </a:prstGeom>
        </p:spPr>
        <p:txBody>
          <a:bodyPr wrap="square">
            <a:spAutoFit/>
          </a:bodyPr>
          <a:lstStyle/>
          <a:p>
            <a:pPr rtl="1"/>
            <a:r>
              <a:rPr lang="ar-SA" sz="1600" dirty="0">
                <a:cs typeface="B Yagut" panose="00000400000000000000" pitchFamily="2" charset="-78"/>
              </a:rPr>
              <a:t>ﺷﻜﻞ </a:t>
            </a:r>
            <a:r>
              <a:rPr lang="ar-SA" sz="1600" dirty="0" smtClean="0">
                <a:cs typeface="B Yagut" panose="00000400000000000000" pitchFamily="2" charset="-78"/>
              </a:rPr>
              <a:t>‏</a:t>
            </a:r>
            <a:r>
              <a:rPr lang="fa-IR" sz="1600" dirty="0" smtClean="0">
                <a:cs typeface="B Yagut" panose="00000400000000000000" pitchFamily="2" charset="-78"/>
              </a:rPr>
              <a:t>5</a:t>
            </a:r>
            <a:r>
              <a:rPr lang="ar-SA" sz="1600" dirty="0" smtClean="0">
                <a:cs typeface="B Yagut" panose="00000400000000000000" pitchFamily="2" charset="-78"/>
              </a:rPr>
              <a:t> </a:t>
            </a:r>
            <a:r>
              <a:rPr lang="fa-IR" sz="1600" dirty="0" smtClean="0">
                <a:cs typeface="B Yagut" panose="00000400000000000000" pitchFamily="2" charset="-78"/>
              </a:rPr>
              <a:t>–35- </a:t>
            </a:r>
            <a:r>
              <a:rPr lang="ar-SA" sz="1600" dirty="0" smtClean="0">
                <a:cs typeface="B Yagut" panose="00000400000000000000" pitchFamily="2" charset="-78"/>
              </a:rPr>
              <a:t>ﺑﻪ </a:t>
            </a:r>
            <a:r>
              <a:rPr lang="ar-SA" sz="1600" dirty="0">
                <a:cs typeface="B Yagut" panose="00000400000000000000" pitchFamily="2" charset="-78"/>
              </a:rPr>
              <a:t>اﺷﺘﺮاك ﮔﺬاري ﭼﺎﭘﮕﺮ</a:t>
            </a:r>
            <a:endParaRPr lang="fa-IR" sz="1600" dirty="0" smtClean="0">
              <a:cs typeface="B Yagut" panose="00000400000000000000" pitchFamily="2" charset="-78"/>
            </a:endParaRPr>
          </a:p>
        </p:txBody>
      </p:sp>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80"/>
          <a:stretch/>
        </p:blipFill>
        <p:spPr bwMode="auto">
          <a:xfrm>
            <a:off x="623455" y="3073435"/>
            <a:ext cx="6180793" cy="301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11524882"/>
      </p:ext>
    </p:extLst>
  </p:cSld>
  <p:clrMapOvr>
    <a:masterClrMapping/>
  </p:clrMapOvr>
  <mc:AlternateContent xmlns:mc="http://schemas.openxmlformats.org/markup-compatibility/2006" xmlns:p14="http://schemas.microsoft.com/office/powerpoint/2010/main">
    <mc:Choice Requires="p14">
      <p:transition spd="slow" p14:dur="2000" advTm="26978"/>
    </mc:Choice>
    <mc:Fallback xmlns="">
      <p:transition spd="slow" advTm="26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831" y="620688"/>
            <a:ext cx="8352928" cy="1938992"/>
          </a:xfrm>
          <a:prstGeom prst="rect">
            <a:avLst/>
          </a:prstGeom>
        </p:spPr>
        <p:txBody>
          <a:bodyPr wrap="square">
            <a:spAutoFit/>
          </a:bodyPr>
          <a:lstStyle/>
          <a:p>
            <a:pPr algn="just" rtl="1"/>
            <a:r>
              <a:rPr lang="fa-IR" sz="2400" dirty="0" smtClean="0">
                <a:cs typeface="B Yagut" panose="00000400000000000000" pitchFamily="2" charset="-78"/>
              </a:rPr>
              <a:t>10- </a:t>
            </a:r>
            <a:r>
              <a:rPr lang="fa-IR" sz="2400" dirty="0">
                <a:cs typeface="B Yagut" panose="00000400000000000000" pitchFamily="2" charset="-78"/>
              </a:rPr>
              <a:t>در کادر پایانی (شکل </a:t>
            </a:r>
            <a:r>
              <a:rPr lang="fa-IR" sz="2400" dirty="0" smtClean="0">
                <a:cs typeface="B Yagut" panose="00000400000000000000" pitchFamily="2" charset="-78"/>
              </a:rPr>
              <a:t>5-36 </a:t>
            </a:r>
            <a:r>
              <a:rPr lang="fa-IR" sz="2400" dirty="0">
                <a:cs typeface="B Yagut" panose="00000400000000000000" pitchFamily="2" charset="-78"/>
              </a:rPr>
              <a:t>) ، اگر گزینه</a:t>
            </a:r>
            <a:r>
              <a:rPr lang="en-US" sz="2400" dirty="0"/>
              <a:t>Set as the default printer</a:t>
            </a:r>
            <a:r>
              <a:rPr lang="fa-IR" sz="2400" dirty="0">
                <a:cs typeface="B Yagut" panose="00000400000000000000" pitchFamily="2" charset="-78"/>
              </a:rPr>
              <a:t> </a:t>
            </a:r>
            <a:endParaRPr lang="fa-IR" sz="2400" dirty="0" smtClean="0">
              <a:cs typeface="B Yagut" panose="00000400000000000000" pitchFamily="2" charset="-78"/>
            </a:endParaRPr>
          </a:p>
          <a:p>
            <a:pPr algn="just" rtl="1"/>
            <a:r>
              <a:rPr lang="fa-IR" sz="2400" dirty="0">
                <a:cs typeface="B Yagut" panose="00000400000000000000" pitchFamily="2" charset="-78"/>
              </a:rPr>
              <a:t> </a:t>
            </a:r>
            <a:r>
              <a:rPr lang="fa-IR" sz="2400" dirty="0" smtClean="0">
                <a:cs typeface="B Yagut" panose="00000400000000000000" pitchFamily="2" charset="-78"/>
              </a:rPr>
              <a:t>     انتخاب </a:t>
            </a:r>
            <a:r>
              <a:rPr lang="fa-IR" sz="2400" dirty="0">
                <a:cs typeface="B Yagut" panose="00000400000000000000" pitchFamily="2" charset="-78"/>
              </a:rPr>
              <a:t>شود</a:t>
            </a:r>
            <a:r>
              <a:rPr lang="fa-IR" sz="2400" dirty="0" smtClean="0">
                <a:cs typeface="B Yagut" panose="00000400000000000000" pitchFamily="2" charset="-78"/>
              </a:rPr>
              <a:t>. چاپگر </a:t>
            </a:r>
            <a:r>
              <a:rPr lang="fa-IR" sz="2400" dirty="0">
                <a:cs typeface="B Yagut" panose="00000400000000000000" pitchFamily="2" charset="-78"/>
              </a:rPr>
              <a:t>به عنوان پیش فرض در نظر گرفته می شود</a:t>
            </a:r>
            <a:r>
              <a:rPr lang="fa-IR" sz="2400" dirty="0" smtClean="0">
                <a:cs typeface="B Yagut" panose="00000400000000000000" pitchFamily="2" charset="-78"/>
              </a:rPr>
              <a:t>.</a:t>
            </a:r>
          </a:p>
          <a:p>
            <a:pPr marL="342900" indent="-342900" algn="just" rtl="1">
              <a:buFont typeface="Arial" panose="020B0604020202020204" pitchFamily="34" charset="0"/>
              <a:buChar char="•"/>
            </a:pPr>
            <a:r>
              <a:rPr lang="fa-IR" sz="2400" dirty="0" smtClean="0">
                <a:cs typeface="B Yagut" panose="00000400000000000000" pitchFamily="2" charset="-78"/>
              </a:rPr>
              <a:t>با </a:t>
            </a:r>
            <a:r>
              <a:rPr lang="fa-IR" sz="2400" dirty="0">
                <a:cs typeface="B Yagut" panose="00000400000000000000" pitchFamily="2" charset="-78"/>
              </a:rPr>
              <a:t>کلیک روی گزینه </a:t>
            </a:r>
            <a:r>
              <a:rPr lang="en-US" sz="2400" dirty="0"/>
              <a:t>Print a test page</a:t>
            </a:r>
            <a:r>
              <a:rPr lang="fa-IR" sz="2400" dirty="0">
                <a:cs typeface="B Yagut" panose="00000400000000000000" pitchFamily="2" charset="-78"/>
              </a:rPr>
              <a:t> </a:t>
            </a:r>
            <a:r>
              <a:rPr lang="fa-IR" sz="2400" dirty="0" smtClean="0">
                <a:cs typeface="B Yagut" panose="00000400000000000000" pitchFamily="2" charset="-78"/>
              </a:rPr>
              <a:t>می </a:t>
            </a:r>
            <a:r>
              <a:rPr lang="fa-IR" sz="2400" dirty="0">
                <a:cs typeface="B Yagut" panose="00000400000000000000" pitchFamily="2" charset="-78"/>
              </a:rPr>
              <a:t>توانید به </a:t>
            </a:r>
            <a:r>
              <a:rPr lang="fa-IR" sz="2400" dirty="0" smtClean="0">
                <a:cs typeface="B Yagut" panose="00000400000000000000" pitchFamily="2" charset="-78"/>
              </a:rPr>
              <a:t>طور آزمایشی </a:t>
            </a:r>
          </a:p>
          <a:p>
            <a:pPr algn="just" rtl="1"/>
            <a:r>
              <a:rPr lang="fa-IR" sz="2400" dirty="0" smtClean="0">
                <a:cs typeface="B Yagut" panose="00000400000000000000" pitchFamily="2" charset="-78"/>
              </a:rPr>
              <a:t>     صفحه </a:t>
            </a:r>
            <a:r>
              <a:rPr lang="fa-IR" sz="2400" dirty="0">
                <a:cs typeface="B Yagut" panose="00000400000000000000" pitchFamily="2" charset="-78"/>
              </a:rPr>
              <a:t>ای را چاپ کنید </a:t>
            </a:r>
            <a:r>
              <a:rPr lang="fa-IR" sz="2400" dirty="0" smtClean="0">
                <a:cs typeface="B Yagut" panose="00000400000000000000" pitchFamily="2" charset="-78"/>
              </a:rPr>
              <a:t>.</a:t>
            </a:r>
          </a:p>
          <a:p>
            <a:pPr marL="342900" indent="-342900" algn="just" rtl="1">
              <a:buFont typeface="Arial" panose="020B0604020202020204" pitchFamily="34" charset="0"/>
              <a:buChar char="•"/>
            </a:pPr>
            <a:r>
              <a:rPr lang="fa-IR" sz="2400" dirty="0" smtClean="0">
                <a:cs typeface="B Yagut" panose="00000400000000000000" pitchFamily="2" charset="-78"/>
              </a:rPr>
              <a:t>برای </a:t>
            </a:r>
            <a:r>
              <a:rPr lang="fa-IR" sz="2400" dirty="0">
                <a:cs typeface="B Yagut" panose="00000400000000000000" pitchFamily="2" charset="-78"/>
              </a:rPr>
              <a:t>خاتمه به عملیات نصب چاپگر ، </a:t>
            </a:r>
            <a:r>
              <a:rPr lang="fa-IR" sz="2400" dirty="0" smtClean="0">
                <a:cs typeface="B Yagut" panose="00000400000000000000" pitchFamily="2" charset="-78"/>
              </a:rPr>
              <a:t>روی </a:t>
            </a:r>
            <a:r>
              <a:rPr lang="fa-IR" sz="2400" dirty="0">
                <a:cs typeface="B Yagut" panose="00000400000000000000" pitchFamily="2" charset="-78"/>
              </a:rPr>
              <a:t>گزینه </a:t>
            </a:r>
            <a:r>
              <a:rPr lang="en-US" sz="2400" dirty="0"/>
              <a:t> Finish</a:t>
            </a:r>
            <a:r>
              <a:rPr lang="fa-IR" sz="2400" dirty="0">
                <a:cs typeface="B Yagut" panose="00000400000000000000" pitchFamily="2" charset="-78"/>
              </a:rPr>
              <a:t> کلینیک کنید</a:t>
            </a:r>
            <a:endParaRPr lang="en-US" sz="2400" dirty="0"/>
          </a:p>
        </p:txBody>
      </p:sp>
      <p:sp>
        <p:nvSpPr>
          <p:cNvPr id="6" name="Rectangle 5"/>
          <p:cNvSpPr/>
          <p:nvPr/>
        </p:nvSpPr>
        <p:spPr>
          <a:xfrm>
            <a:off x="2627784" y="6261852"/>
            <a:ext cx="2520280" cy="338554"/>
          </a:xfrm>
          <a:prstGeom prst="rect">
            <a:avLst/>
          </a:prstGeom>
        </p:spPr>
        <p:txBody>
          <a:bodyPr wrap="square">
            <a:spAutoFit/>
          </a:bodyPr>
          <a:lstStyle/>
          <a:p>
            <a:pPr rtl="1"/>
            <a:r>
              <a:rPr lang="ar-SA" sz="1600" dirty="0">
                <a:cs typeface="B Yagut" panose="00000400000000000000" pitchFamily="2" charset="-78"/>
              </a:rPr>
              <a:t>ﺷﻜﻞ </a:t>
            </a:r>
            <a:r>
              <a:rPr lang="ar-SA" sz="1600" dirty="0" smtClean="0">
                <a:cs typeface="B Yagut" panose="00000400000000000000" pitchFamily="2" charset="-78"/>
              </a:rPr>
              <a:t>‏</a:t>
            </a:r>
            <a:r>
              <a:rPr lang="fa-IR" sz="1600" dirty="0">
                <a:cs typeface="B Yagut" panose="00000400000000000000" pitchFamily="2" charset="-78"/>
              </a:rPr>
              <a:t>5</a:t>
            </a:r>
            <a:r>
              <a:rPr lang="ar-SA" sz="1600" dirty="0" smtClean="0">
                <a:cs typeface="B Yagut" panose="00000400000000000000" pitchFamily="2" charset="-78"/>
              </a:rPr>
              <a:t>  </a:t>
            </a:r>
            <a:r>
              <a:rPr lang="fa-IR" sz="1600" dirty="0" smtClean="0">
                <a:cs typeface="B Yagut" panose="00000400000000000000" pitchFamily="2" charset="-78"/>
              </a:rPr>
              <a:t>- 36-  پایان نصب </a:t>
            </a:r>
            <a:r>
              <a:rPr lang="ar-SA" sz="1600" dirty="0" smtClean="0">
                <a:cs typeface="B Yagut" panose="00000400000000000000" pitchFamily="2" charset="-78"/>
              </a:rPr>
              <a:t>ﭼﺎﭘﮕﺮ</a:t>
            </a:r>
            <a:endParaRPr lang="fa-IR" sz="1600" dirty="0" smtClean="0">
              <a:cs typeface="B Yagut" panose="00000400000000000000" pitchFamily="2" charset="-78"/>
            </a:endParaRPr>
          </a:p>
        </p:txBody>
      </p:sp>
      <p:grpSp>
        <p:nvGrpSpPr>
          <p:cNvPr id="4" name="Group 3"/>
          <p:cNvGrpSpPr/>
          <p:nvPr/>
        </p:nvGrpSpPr>
        <p:grpSpPr>
          <a:xfrm>
            <a:off x="611560" y="2780928"/>
            <a:ext cx="6974906" cy="3316639"/>
            <a:chOff x="611560" y="2780928"/>
            <a:chExt cx="6974906" cy="3316639"/>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780928"/>
              <a:ext cx="6974906" cy="3316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ular Callout 2"/>
            <p:cNvSpPr/>
            <p:nvPr/>
          </p:nvSpPr>
          <p:spPr>
            <a:xfrm>
              <a:off x="3353423" y="3789040"/>
              <a:ext cx="2057163" cy="555069"/>
            </a:xfrm>
            <a:prstGeom prst="wedgeRoundRectCallout">
              <a:avLst>
                <a:gd name="adj1" fmla="val -73744"/>
                <a:gd name="adj2" fmla="val -2408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600" b="1" dirty="0">
                  <a:cs typeface="B Yagut" panose="00000400000000000000" pitchFamily="2" charset="-78"/>
                </a:rPr>
                <a:t>انتخاب چاپگر به عنوان </a:t>
              </a:r>
              <a:r>
                <a:rPr lang="fa-IR" sz="1600" b="1" dirty="0" smtClean="0">
                  <a:cs typeface="B Yagut" panose="00000400000000000000" pitchFamily="2" charset="-78"/>
                </a:rPr>
                <a:t>چاپگر چیش </a:t>
              </a:r>
              <a:r>
                <a:rPr lang="fa-IR" sz="1600" b="1" dirty="0" smtClean="0"/>
                <a:t>فرض</a:t>
              </a:r>
              <a:endParaRPr lang="en-US" sz="1600" b="1" dirty="0"/>
            </a:p>
          </p:txBody>
        </p:sp>
        <p:sp>
          <p:nvSpPr>
            <p:cNvPr id="7" name="Rounded Rectangular Callout 6"/>
            <p:cNvSpPr/>
            <p:nvPr/>
          </p:nvSpPr>
          <p:spPr>
            <a:xfrm>
              <a:off x="3180911" y="5201491"/>
              <a:ext cx="1836204" cy="432048"/>
            </a:xfrm>
            <a:prstGeom prst="wedgeRoundRectCallout">
              <a:avLst>
                <a:gd name="adj1" fmla="val -73744"/>
                <a:gd name="adj2" fmla="val -2408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600" b="1" dirty="0" smtClean="0">
                  <a:cs typeface="B Yagut" panose="00000400000000000000" pitchFamily="2" charset="-78"/>
                </a:rPr>
                <a:t>چاپ آزمایشی صفحه </a:t>
              </a:r>
              <a:endParaRPr lang="en-US" sz="1600" b="1" dirty="0">
                <a:cs typeface="B Yagut" panose="00000400000000000000" pitchFamily="2" charset="-78"/>
              </a:endParaRPr>
            </a:p>
          </p:txBody>
        </p: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04744371"/>
      </p:ext>
    </p:extLst>
  </p:cSld>
  <p:clrMapOvr>
    <a:masterClrMapping/>
  </p:clrMapOvr>
  <mc:AlternateContent xmlns:mc="http://schemas.openxmlformats.org/markup-compatibility/2006" xmlns:p14="http://schemas.microsoft.com/office/powerpoint/2010/main">
    <mc:Choice Requires="p14">
      <p:transition spd="slow" p14:dur="2000" advTm="27994"/>
    </mc:Choice>
    <mc:Fallback xmlns="">
      <p:transition spd="slow" advTm="27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8748" y="620688"/>
            <a:ext cx="8229600" cy="5505475"/>
          </a:xfrm>
        </p:spPr>
        <p:txBody>
          <a:bodyPr>
            <a:normAutofit/>
          </a:bodyPr>
          <a:lstStyle/>
          <a:p>
            <a:pPr algn="r" rtl="1"/>
            <a:r>
              <a:rPr lang="fa-IR" sz="2400" dirty="0">
                <a:cs typeface="B Yagut" panose="00000400000000000000" pitchFamily="2" charset="-78"/>
              </a:rPr>
              <a:t>ﻫﻤﺎن ﻃﻮر ﻛﻪ ﻣﺸﺎﻫﺪه ﻣﻲ ﻛﻨﻴﺪ، ﭼﺎﭘﮕﺮ ﺟﺪﻳﺪ ﺑﻪ ﻟﻴﺴﺖ ﭼﺎﭘﮕﺮﻫﺎ در ﭘﻨﺠﺮه </a:t>
            </a:r>
            <a:r>
              <a:rPr lang="en-US" sz="2400" dirty="0" smtClean="0">
                <a:cs typeface="B Yagut" panose="00000400000000000000" pitchFamily="2" charset="-78"/>
              </a:rPr>
              <a:t>    </a:t>
            </a:r>
            <a:r>
              <a:rPr lang="fa-IR" sz="2400" dirty="0" smtClean="0">
                <a:cs typeface="B Yagut" panose="00000400000000000000" pitchFamily="2" charset="-78"/>
              </a:rPr>
              <a:t>    </a:t>
            </a:r>
            <a:r>
              <a:rPr lang="en-US" sz="2400" dirty="0" smtClean="0"/>
              <a:t>Devices </a:t>
            </a:r>
            <a:r>
              <a:rPr lang="en-US" sz="2400" dirty="0"/>
              <a:t>and printers </a:t>
            </a:r>
            <a:r>
              <a:rPr lang="fa-IR" sz="2400" dirty="0" smtClean="0"/>
              <a:t> </a:t>
            </a:r>
            <a:r>
              <a:rPr lang="ar-SA" sz="2400" dirty="0" smtClean="0">
                <a:cs typeface="B Yagut" panose="00000400000000000000" pitchFamily="2" charset="-78"/>
              </a:rPr>
              <a:t>اﺿﺎﻓﻪ </a:t>
            </a:r>
            <a:r>
              <a:rPr lang="ar-SA" sz="2400" dirty="0">
                <a:cs typeface="B Yagut" panose="00000400000000000000" pitchFamily="2" charset="-78"/>
              </a:rPr>
              <a:t>ﺷﺪه اﺳﺖ</a:t>
            </a:r>
            <a:r>
              <a:rPr lang="ar-SA" sz="2400" dirty="0" smtClean="0">
                <a:cs typeface="B Yagut" panose="00000400000000000000" pitchFamily="2" charset="-78"/>
              </a:rPr>
              <a:t>.</a:t>
            </a:r>
            <a:endParaRPr lang="fa-IR" sz="2400" dirty="0" smtClean="0">
              <a:cs typeface="B Yagut" panose="00000400000000000000" pitchFamily="2" charset="-78"/>
            </a:endParaRPr>
          </a:p>
          <a:p>
            <a:pPr algn="r" rtl="1"/>
            <a:r>
              <a:rPr lang="ar-SA" sz="2400" dirty="0">
                <a:cs typeface="B Yagut" panose="00000400000000000000" pitchFamily="2" charset="-78"/>
              </a:rPr>
              <a:t>ﺗﻴﻚ ﺳﺒﺰ رﻧﮓ ﻛﻨﺎر ﭼﺎﭘﮕﺮ، ﺑﻪ ﻣﻌﻨﻲ ﭘﻴﺶ </a:t>
            </a:r>
            <a:r>
              <a:rPr lang="ar-SA" sz="2400" dirty="0" smtClean="0">
                <a:cs typeface="B Yagut" panose="00000400000000000000" pitchFamily="2" charset="-78"/>
              </a:rPr>
              <a:t>ﻓﺮ</a:t>
            </a:r>
            <a:r>
              <a:rPr lang="fa-IR" sz="2400" dirty="0" smtClean="0">
                <a:cs typeface="B Yagut" panose="00000400000000000000" pitchFamily="2" charset="-78"/>
              </a:rPr>
              <a:t>ض  </a:t>
            </a:r>
            <a:r>
              <a:rPr lang="fa-IR" sz="2400" dirty="0">
                <a:cs typeface="B Yagut" panose="00000400000000000000" pitchFamily="2" charset="-78"/>
              </a:rPr>
              <a:t>ﺑﻮدن ﭼﺎﭘﮕﺮ اﺳﺖ </a:t>
            </a:r>
            <a:endParaRPr lang="fa-IR" sz="2400" dirty="0" smtClean="0">
              <a:cs typeface="B Yagut" panose="00000400000000000000" pitchFamily="2" charset="-78"/>
            </a:endParaRPr>
          </a:p>
          <a:p>
            <a:pPr marL="0" indent="0" algn="r" rtl="1">
              <a:buNone/>
            </a:pPr>
            <a:r>
              <a:rPr lang="fa-IR" sz="2400" dirty="0">
                <a:cs typeface="B Yagut" panose="00000400000000000000" pitchFamily="2" charset="-78"/>
              </a:rPr>
              <a:t> </a:t>
            </a:r>
            <a:r>
              <a:rPr lang="fa-IR" sz="2400" dirty="0" smtClean="0">
                <a:cs typeface="B Yagut" panose="00000400000000000000" pitchFamily="2" charset="-78"/>
              </a:rPr>
              <a:t>   (ﺷﻜﻞ 5-37).</a:t>
            </a:r>
          </a:p>
          <a:p>
            <a:pPr algn="r" rtl="1"/>
            <a:endParaRPr lang="en-AU" sz="2000" dirty="0">
              <a:cs typeface="B Yagut" panose="00000400000000000000" pitchFamily="2" charset="-78"/>
            </a:endParaRPr>
          </a:p>
        </p:txBody>
      </p:sp>
      <p:sp>
        <p:nvSpPr>
          <p:cNvPr id="11" name="Rectangle 10"/>
          <p:cNvSpPr/>
          <p:nvPr/>
        </p:nvSpPr>
        <p:spPr>
          <a:xfrm>
            <a:off x="2717345" y="6287834"/>
            <a:ext cx="3672407" cy="338554"/>
          </a:xfrm>
          <a:prstGeom prst="rect">
            <a:avLst/>
          </a:prstGeom>
        </p:spPr>
        <p:txBody>
          <a:bodyPr wrap="square">
            <a:spAutoFit/>
          </a:bodyPr>
          <a:lstStyle/>
          <a:p>
            <a:pPr rtl="1"/>
            <a:r>
              <a:rPr lang="ar-SA" sz="1600" b="1" dirty="0">
                <a:cs typeface="B Yagut" panose="00000400000000000000" pitchFamily="2" charset="-78"/>
              </a:rPr>
              <a:t>ﺷﻜﻞ </a:t>
            </a:r>
            <a:r>
              <a:rPr lang="ar-SA" sz="1600" b="1" dirty="0" smtClean="0">
                <a:cs typeface="B Yagut" panose="00000400000000000000" pitchFamily="2" charset="-78"/>
              </a:rPr>
              <a:t>‏</a:t>
            </a:r>
            <a:r>
              <a:rPr lang="fa-IR" sz="1600" b="1" dirty="0" smtClean="0">
                <a:cs typeface="B Yagut" panose="00000400000000000000" pitchFamily="2" charset="-78"/>
              </a:rPr>
              <a:t>5-</a:t>
            </a:r>
            <a:r>
              <a:rPr lang="ar-SA" sz="1600" b="1" dirty="0" smtClean="0">
                <a:cs typeface="B Yagut" panose="00000400000000000000" pitchFamily="2" charset="-78"/>
              </a:rPr>
              <a:t>  </a:t>
            </a:r>
            <a:r>
              <a:rPr lang="fa-IR" sz="1600" b="1" dirty="0" smtClean="0">
                <a:cs typeface="B Yagut" panose="00000400000000000000" pitchFamily="2" charset="-78"/>
              </a:rPr>
              <a:t>37-   </a:t>
            </a:r>
            <a:r>
              <a:rPr lang="ar-SA" sz="1600" b="1" dirty="0" smtClean="0">
                <a:cs typeface="B Yagut" panose="00000400000000000000" pitchFamily="2" charset="-78"/>
              </a:rPr>
              <a:t>ﻧﻤﺎﻳﺶ </a:t>
            </a:r>
            <a:r>
              <a:rPr lang="ar-SA" sz="1600" b="1" dirty="0">
                <a:cs typeface="B Yagut" panose="00000400000000000000" pitchFamily="2" charset="-78"/>
              </a:rPr>
              <a:t>ﭼﺎﭘﮕﺮ در ﭘﻨﺠﺮه</a:t>
            </a:r>
            <a:endParaRPr lang="fa-IR" sz="1600" b="1" dirty="0" smtClean="0">
              <a:cs typeface="B Yagut" panose="00000400000000000000" pitchFamily="2" charset="-78"/>
            </a:endParaRPr>
          </a:p>
        </p:txBody>
      </p:sp>
      <p:grpSp>
        <p:nvGrpSpPr>
          <p:cNvPr id="4" name="Group 3"/>
          <p:cNvGrpSpPr/>
          <p:nvPr/>
        </p:nvGrpSpPr>
        <p:grpSpPr>
          <a:xfrm>
            <a:off x="823067" y="2290825"/>
            <a:ext cx="6820430" cy="3698925"/>
            <a:chOff x="291775" y="738188"/>
            <a:chExt cx="7647313" cy="5381625"/>
          </a:xfrm>
        </p:grpSpPr>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913" y="738188"/>
              <a:ext cx="6734175" cy="538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ular Callout 9"/>
            <p:cNvSpPr/>
            <p:nvPr/>
          </p:nvSpPr>
          <p:spPr>
            <a:xfrm>
              <a:off x="291775" y="4921934"/>
              <a:ext cx="2076392" cy="845002"/>
            </a:xfrm>
            <a:prstGeom prst="wedgeRoundRectCallout">
              <a:avLst>
                <a:gd name="adj1" fmla="val 58779"/>
                <a:gd name="adj2" fmla="val -2271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1400" b="1" dirty="0" smtClean="0">
                  <a:cs typeface="B Yagut" panose="00000400000000000000" pitchFamily="2" charset="-78"/>
                </a:rPr>
                <a:t>اضافه شدن چاپگر به لیست چاپگرها</a:t>
              </a:r>
              <a:endParaRPr lang="en-US" sz="1400" b="1" dirty="0">
                <a:cs typeface="B Yagut" panose="00000400000000000000" pitchFamily="2" charset="-78"/>
              </a:endParaRP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61787111"/>
      </p:ext>
    </p:extLst>
  </p:cSld>
  <p:clrMapOvr>
    <a:masterClrMapping/>
  </p:clrMapOvr>
  <mc:AlternateContent xmlns:mc="http://schemas.openxmlformats.org/markup-compatibility/2006" xmlns:p14="http://schemas.microsoft.com/office/powerpoint/2010/main">
    <mc:Choice Requires="p14">
      <p:transition spd="slow" p14:dur="2000" advTm="17119"/>
    </mc:Choice>
    <mc:Fallback xmlns="">
      <p:transition spd="slow" advTm="17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8436" y="692696"/>
            <a:ext cx="7776864" cy="2016224"/>
          </a:xfrm>
        </p:spPr>
        <p:txBody>
          <a:bodyPr>
            <a:noAutofit/>
          </a:bodyPr>
          <a:lstStyle/>
          <a:p>
            <a:pPr marL="0" indent="0" algn="just" rtl="1">
              <a:buNone/>
            </a:pPr>
            <a:r>
              <a:rPr lang="en-US" sz="1600" dirty="0"/>
              <a:t> </a:t>
            </a:r>
            <a:r>
              <a:rPr lang="ar-SA" sz="2000" dirty="0" smtClean="0">
                <a:cs typeface="B Yagut" panose="00000400000000000000" pitchFamily="2" charset="-78"/>
              </a:rPr>
              <a:t>١- </a:t>
            </a:r>
            <a:r>
              <a:rPr lang="fa-IR" sz="2000" dirty="0" smtClean="0">
                <a:cs typeface="B Yagut" panose="00000400000000000000" pitchFamily="2" charset="-78"/>
              </a:rPr>
              <a:t>تنظیمات دستگاههای صوتی و صداهای پیش فرض ویندوز را توضیح دهید. </a:t>
            </a:r>
            <a:endParaRPr lang="en-US" sz="2000" dirty="0" smtClean="0">
              <a:cs typeface="B Yagut" panose="00000400000000000000" pitchFamily="2" charset="-78"/>
            </a:endParaRPr>
          </a:p>
          <a:p>
            <a:pPr marL="0" indent="0" algn="just" rtl="1">
              <a:buNone/>
            </a:pPr>
            <a:r>
              <a:rPr lang="fa-IR" sz="2000" dirty="0" smtClean="0">
                <a:cs typeface="B Yagut" panose="00000400000000000000" pitchFamily="2" charset="-78"/>
              </a:rPr>
              <a:t>2- توسط کدام برنامه تنظیم تاریخ و ساعت سیستم استفاده می شود.</a:t>
            </a:r>
          </a:p>
          <a:p>
            <a:pPr marL="0" indent="0" algn="just" rtl="1">
              <a:buNone/>
            </a:pPr>
            <a:r>
              <a:rPr lang="fa-IR" sz="2000" dirty="0" smtClean="0">
                <a:cs typeface="B Yagut" panose="00000400000000000000" pitchFamily="2" charset="-78"/>
              </a:rPr>
              <a:t>3- تنظیمات ماوس توسط کادر محاوره ای </a:t>
            </a:r>
            <a:r>
              <a:rPr lang="en-US" sz="2000" dirty="0" smtClean="0">
                <a:cs typeface="B Yagut" panose="00000400000000000000" pitchFamily="2" charset="-78"/>
              </a:rPr>
              <a:t>Mouse</a:t>
            </a:r>
            <a:r>
              <a:rPr lang="fa-IR" sz="2000" dirty="0" smtClean="0">
                <a:cs typeface="B Yagut" panose="00000400000000000000" pitchFamily="2" charset="-78"/>
              </a:rPr>
              <a:t> را توضیح دهید.</a:t>
            </a:r>
          </a:p>
          <a:p>
            <a:pPr marL="0" indent="0" algn="just" rtl="1">
              <a:buNone/>
            </a:pPr>
            <a:r>
              <a:rPr lang="fa-IR" sz="2000" dirty="0" smtClean="0">
                <a:cs typeface="B Yagut" panose="00000400000000000000" pitchFamily="2" charset="-78"/>
              </a:rPr>
              <a:t>4- تنظیمات فایل ها و پوشه ها و نحوه نمایش آنها توسط کدام کادر محاوره ای انجام</a:t>
            </a:r>
          </a:p>
          <a:p>
            <a:pPr marL="0" indent="0" algn="just" rtl="1">
              <a:buNone/>
            </a:pPr>
            <a:r>
              <a:rPr lang="fa-IR" sz="2000" dirty="0">
                <a:cs typeface="B Yagut" panose="00000400000000000000" pitchFamily="2" charset="-78"/>
              </a:rPr>
              <a:t> </a:t>
            </a:r>
            <a:r>
              <a:rPr lang="fa-IR" sz="2000" dirty="0" smtClean="0">
                <a:cs typeface="B Yagut" panose="00000400000000000000" pitchFamily="2" charset="-78"/>
              </a:rPr>
              <a:t>   می گیرد ؟ توضیح دهید</a:t>
            </a:r>
          </a:p>
          <a:p>
            <a:pPr marL="0" indent="0" algn="just" rtl="1">
              <a:buNone/>
            </a:pPr>
            <a:r>
              <a:rPr lang="fa-IR" sz="2000" dirty="0" smtClean="0">
                <a:cs typeface="B Yagut" panose="00000400000000000000" pitchFamily="2" charset="-78"/>
              </a:rPr>
              <a:t>5- </a:t>
            </a:r>
            <a:r>
              <a:rPr lang="ar-SA" sz="2000" dirty="0" smtClean="0">
                <a:cs typeface="B Yagut" panose="00000400000000000000" pitchFamily="2" charset="-78"/>
              </a:rPr>
              <a:t>ﻣﺮاﺣﻞ ﻧﺼﺐ ﻳﻚ ﭼﺎﭘﮕﺮ ﻣﺤﻠﻲ را روي ﺳﻴﺴﺘﻢ ﺑﻴﺎن ﻛﻨﻴﺪ.</a:t>
            </a:r>
            <a:endParaRPr lang="fa-IR" sz="2000" dirty="0" smtClean="0">
              <a:cs typeface="B Yagut" panose="00000400000000000000" pitchFamily="2" charset="-78"/>
            </a:endParaRPr>
          </a:p>
          <a:p>
            <a:pPr algn="just" rtl="1"/>
            <a:endParaRPr lang="en-AU" sz="1600" dirty="0" smtClean="0"/>
          </a:p>
          <a:p>
            <a:pPr algn="just" rtl="1"/>
            <a:endParaRPr lang="en-AU" sz="1600" dirty="0"/>
          </a:p>
        </p:txBody>
      </p:sp>
      <p:sp>
        <p:nvSpPr>
          <p:cNvPr id="2" name="Rectangle 1"/>
          <p:cNvSpPr/>
          <p:nvPr/>
        </p:nvSpPr>
        <p:spPr>
          <a:xfrm>
            <a:off x="7435516" y="260648"/>
            <a:ext cx="1309500" cy="432048"/>
          </a:xfrm>
          <a:prstGeom prst="rect">
            <a:avLst/>
          </a:prstGeom>
          <a:solidFill>
            <a:srgbClr val="22F271">
              <a:alpha val="4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pPr algn="ctr">
              <a:spcBef>
                <a:spcPct val="0"/>
              </a:spcBef>
            </a:pPr>
            <a:r>
              <a:rPr lang="fa-IR" b="1" dirty="0">
                <a:latin typeface="+mj-lt"/>
                <a:ea typeface="+mj-ea"/>
                <a:cs typeface="B Yagut" panose="00000400000000000000" pitchFamily="2" charset="-78"/>
              </a:rPr>
              <a:t>آزمون نظری</a:t>
            </a:r>
            <a:endParaRPr lang="en-US" b="1" dirty="0">
              <a:latin typeface="+mj-lt"/>
              <a:ea typeface="+mj-ea"/>
              <a:cs typeface="B Yagut" panose="00000400000000000000" pitchFamily="2" charset="-78"/>
            </a:endParaRPr>
          </a:p>
        </p:txBody>
      </p:sp>
      <p:sp>
        <p:nvSpPr>
          <p:cNvPr id="5" name="Rectangle 4"/>
          <p:cNvSpPr/>
          <p:nvPr/>
        </p:nvSpPr>
        <p:spPr>
          <a:xfrm>
            <a:off x="251520" y="3320988"/>
            <a:ext cx="8406680" cy="3170099"/>
          </a:xfrm>
          <a:prstGeom prst="rect">
            <a:avLst/>
          </a:prstGeom>
        </p:spPr>
        <p:txBody>
          <a:bodyPr wrap="square">
            <a:spAutoFit/>
          </a:bodyPr>
          <a:lstStyle/>
          <a:p>
            <a:pPr algn="just" rtl="1"/>
            <a:r>
              <a:rPr lang="fa-IR" sz="2000" dirty="0" smtClean="0">
                <a:cs typeface="B Yagut" panose="00000400000000000000" pitchFamily="2" charset="-78"/>
              </a:rPr>
              <a:t> 1- شکل </a:t>
            </a:r>
            <a:r>
              <a:rPr lang="fa-IR" sz="2000" dirty="0">
                <a:cs typeface="B Yagut" panose="00000400000000000000" pitchFamily="2" charset="-78"/>
              </a:rPr>
              <a:t>اشاره گر ماوس را تغییر داده و سرعت دابل کلیک ماوس را افزایش دهید.</a:t>
            </a:r>
          </a:p>
          <a:p>
            <a:pPr algn="just" rtl="1"/>
            <a:r>
              <a:rPr lang="fa-IR" sz="2000" dirty="0">
                <a:cs typeface="B Yagut" panose="00000400000000000000" pitchFamily="2" charset="-78"/>
              </a:rPr>
              <a:t> </a:t>
            </a:r>
            <a:r>
              <a:rPr lang="fa-IR" sz="2000" dirty="0" smtClean="0">
                <a:cs typeface="B Yagut" panose="00000400000000000000" pitchFamily="2" charset="-78"/>
              </a:rPr>
              <a:t>2- ساعت </a:t>
            </a:r>
            <a:r>
              <a:rPr lang="fa-IR" sz="2000" dirty="0">
                <a:cs typeface="B Yagut" panose="00000400000000000000" pitchFamily="2" charset="-78"/>
              </a:rPr>
              <a:t>، تاریخ و ناحیه زمانی سیستم خود را تنظیم کنید. </a:t>
            </a:r>
          </a:p>
          <a:p>
            <a:pPr algn="just" rtl="1"/>
            <a:r>
              <a:rPr lang="fa-IR" sz="2000" dirty="0">
                <a:cs typeface="B Yagut" panose="00000400000000000000" pitchFamily="2" charset="-78"/>
              </a:rPr>
              <a:t> </a:t>
            </a:r>
            <a:r>
              <a:rPr lang="fa-IR" sz="2000" dirty="0" smtClean="0">
                <a:cs typeface="B Yagut" panose="00000400000000000000" pitchFamily="2" charset="-78"/>
              </a:rPr>
              <a:t>3- ساعت </a:t>
            </a:r>
            <a:r>
              <a:rPr lang="fa-IR" sz="2000" dirty="0">
                <a:cs typeface="B Yagut" panose="00000400000000000000" pitchFamily="2" charset="-78"/>
              </a:rPr>
              <a:t>دو ناحیه زمانی دیگر را به سیستم خود اضافه کنید. </a:t>
            </a:r>
            <a:endParaRPr lang="fa-IR" sz="2500" dirty="0">
              <a:cs typeface="B Yagut" panose="00000400000000000000" pitchFamily="2" charset="-78"/>
            </a:endParaRPr>
          </a:p>
          <a:p>
            <a:pPr algn="r" rtl="1"/>
            <a:r>
              <a:rPr lang="fa-IR" sz="2000" dirty="0" smtClean="0">
                <a:cs typeface="B Yagut" panose="00000400000000000000" pitchFamily="2" charset="-78"/>
              </a:rPr>
              <a:t> 4- سرعت چشمک زدن مکان نما و سرعت تکرار کاراکترها را تنظیم کنید. </a:t>
            </a:r>
          </a:p>
          <a:p>
            <a:pPr algn="r" rtl="1"/>
            <a:r>
              <a:rPr lang="fa-IR" sz="2000" dirty="0">
                <a:cs typeface="B Yagut" panose="00000400000000000000" pitchFamily="2" charset="-78"/>
              </a:rPr>
              <a:t> </a:t>
            </a:r>
            <a:r>
              <a:rPr lang="fa-IR" sz="2000" dirty="0" smtClean="0">
                <a:cs typeface="B Yagut" panose="00000400000000000000" pitchFamily="2" charset="-78"/>
              </a:rPr>
              <a:t>5-</a:t>
            </a:r>
            <a:r>
              <a:rPr lang="ar-SA" sz="2000" dirty="0" smtClean="0">
                <a:cs typeface="B Yagut" panose="00000400000000000000" pitchFamily="2" charset="-78"/>
              </a:rPr>
              <a:t> ﺻﺪاي دﻟﺨﻮاﻫﻲ را ﺑﺮاي ﺧﺮوج از وﻳﻨﺪوز در ﻧﻈﺮ ﺑﮕﻴﺮﻳﺪ</a:t>
            </a:r>
            <a:endParaRPr lang="fa-IR" sz="2000" dirty="0" smtClean="0">
              <a:cs typeface="B Yagut" panose="00000400000000000000" pitchFamily="2" charset="-78"/>
            </a:endParaRPr>
          </a:p>
          <a:p>
            <a:pPr algn="just" rtl="1" hangingPunct="0"/>
            <a:r>
              <a:rPr lang="fa-IR" sz="2000" dirty="0">
                <a:cs typeface="B Yagut" panose="00000400000000000000" pitchFamily="2" charset="-78"/>
              </a:rPr>
              <a:t> </a:t>
            </a:r>
            <a:r>
              <a:rPr lang="fa-IR" sz="2000" dirty="0" smtClean="0">
                <a:cs typeface="B Yagut" panose="00000400000000000000" pitchFamily="2" charset="-78"/>
              </a:rPr>
              <a:t>6- </a:t>
            </a:r>
            <a:r>
              <a:rPr lang="ar-SA" sz="2000" dirty="0" smtClean="0">
                <a:cs typeface="B Yagut" panose="00000400000000000000" pitchFamily="2" charset="-78"/>
              </a:rPr>
              <a:t>ﻟﻴﺴﺖ ﻓﻮﻧﺖ ﻫﺎي روي ﺳﻴﺴﺘﻢ ﺧﻮد را ﻣﺸﺎﻫﺪه ﻛﻨﻴﺪ</a:t>
            </a:r>
            <a:r>
              <a:rPr lang="en-US" sz="2000" dirty="0" smtClean="0">
                <a:cs typeface="B Yagut" panose="00000400000000000000" pitchFamily="2" charset="-78"/>
              </a:rPr>
              <a:t>.</a:t>
            </a:r>
          </a:p>
          <a:p>
            <a:pPr algn="just" rtl="1" hangingPunct="0"/>
            <a:r>
              <a:rPr lang="fa-IR" sz="2000" dirty="0" smtClean="0">
                <a:cs typeface="B Yagut" panose="00000400000000000000" pitchFamily="2" charset="-78"/>
              </a:rPr>
              <a:t>7- </a:t>
            </a:r>
            <a:r>
              <a:rPr lang="ar-SA" sz="2000" dirty="0" smtClean="0">
                <a:cs typeface="B Yagut" panose="00000400000000000000" pitchFamily="2" charset="-78"/>
              </a:rPr>
              <a:t>ﺗﻨﻈﻴﻤﺎت ﭘﻮﺷﻪ ﻫﺎ را ﻃﻮري اﻧﺠﺎم دﻫﻴﺪ ﻛﻪ ﭘﻮﺷﻪ ﻫﺎ ﺑﺎ ﻳﻚ ﺑﺎر ﻛﻠﻴﻚ ﺑﺎز</a:t>
            </a:r>
            <a:r>
              <a:rPr lang="fa-IR" sz="2000" dirty="0" smtClean="0">
                <a:cs typeface="B Yagut" panose="00000400000000000000" pitchFamily="2" charset="-78"/>
              </a:rPr>
              <a:t> </a:t>
            </a:r>
            <a:r>
              <a:rPr lang="ar-SA" sz="2000" dirty="0" smtClean="0">
                <a:cs typeface="B Yagut" panose="00000400000000000000" pitchFamily="2" charset="-78"/>
              </a:rPr>
              <a:t> ﺷﻮﻧﺪ و ﻫﺮ ﭘﻮﺷﻪ، </a:t>
            </a:r>
            <a:endParaRPr lang="en-US" sz="2000" dirty="0" smtClean="0">
              <a:cs typeface="B Yagut" panose="00000400000000000000" pitchFamily="2" charset="-78"/>
            </a:endParaRPr>
          </a:p>
          <a:p>
            <a:pPr algn="just" rtl="1" hangingPunct="0"/>
            <a:r>
              <a:rPr lang="en-US" sz="2000" dirty="0">
                <a:cs typeface="B Yagut" panose="00000400000000000000" pitchFamily="2" charset="-78"/>
              </a:rPr>
              <a:t> </a:t>
            </a:r>
            <a:r>
              <a:rPr lang="en-US" sz="2000" dirty="0" smtClean="0">
                <a:cs typeface="B Yagut" panose="00000400000000000000" pitchFamily="2" charset="-78"/>
              </a:rPr>
              <a:t>   </a:t>
            </a:r>
            <a:r>
              <a:rPr lang="ar-SA" sz="2000" dirty="0" smtClean="0">
                <a:cs typeface="B Yagut" panose="00000400000000000000" pitchFamily="2" charset="-78"/>
              </a:rPr>
              <a:t>در ﭘﻨﺠﺮه اي ﺟﺪاﮔﺎﻧﻪ ﺑﺎز ﺷﻮد.</a:t>
            </a:r>
            <a:endParaRPr lang="en-AU" sz="2000" dirty="0" smtClean="0">
              <a:cs typeface="B Yagut" panose="00000400000000000000" pitchFamily="2" charset="-78"/>
            </a:endParaRPr>
          </a:p>
          <a:p>
            <a:pPr algn="just" rtl="1"/>
            <a:r>
              <a:rPr lang="fa-IR" sz="2000" dirty="0" smtClean="0">
                <a:cs typeface="B Yagut" panose="00000400000000000000" pitchFamily="2" charset="-78"/>
              </a:rPr>
              <a:t>8- </a:t>
            </a:r>
            <a:r>
              <a:rPr lang="ar-SA" sz="2000" dirty="0" smtClean="0">
                <a:cs typeface="B Yagut" panose="00000400000000000000" pitchFamily="2" charset="-78"/>
              </a:rPr>
              <a:t> ﻳﻚ ﭼﺎﭘﮕﺮ ﻣﺪل </a:t>
            </a:r>
            <a:r>
              <a:rPr lang="en-US" sz="2000" dirty="0" smtClean="0">
                <a:cs typeface="B Yagut" panose="00000400000000000000" pitchFamily="2" charset="-78"/>
              </a:rPr>
              <a:t>Canon Inkjet iP1700</a:t>
            </a:r>
            <a:r>
              <a:rPr lang="ar-SA" sz="2000" dirty="0" smtClean="0">
                <a:cs typeface="B Yagut" panose="00000400000000000000" pitchFamily="2" charset="-78"/>
              </a:rPr>
              <a:t>را روي ﺳﻴﺴﺘﻢ ﺧﻮد ﻧﺼﺐ ﻛﺮده و آن</a:t>
            </a:r>
            <a:r>
              <a:rPr lang="en-US" sz="2000" dirty="0" smtClean="0">
                <a:cs typeface="B Yagut" panose="00000400000000000000" pitchFamily="2" charset="-78"/>
              </a:rPr>
              <a:t> </a:t>
            </a:r>
            <a:r>
              <a:rPr lang="fa-IR" sz="2000" dirty="0" smtClean="0">
                <a:cs typeface="B Yagut" panose="00000400000000000000" pitchFamily="2" charset="-78"/>
              </a:rPr>
              <a:t>ر</a:t>
            </a:r>
            <a:r>
              <a:rPr lang="ar-SA" sz="2000" dirty="0" smtClean="0">
                <a:cs typeface="B Yagut" panose="00000400000000000000" pitchFamily="2" charset="-78"/>
              </a:rPr>
              <a:t>ا ﺑﻪ </a:t>
            </a:r>
            <a:endParaRPr lang="fa-IR" sz="2000" dirty="0" smtClean="0">
              <a:cs typeface="B Yagut" panose="00000400000000000000" pitchFamily="2" charset="-78"/>
            </a:endParaRPr>
          </a:p>
          <a:p>
            <a:pPr algn="just" rtl="1"/>
            <a:r>
              <a:rPr lang="fa-IR" sz="2000" dirty="0">
                <a:cs typeface="B Yagut" panose="00000400000000000000" pitchFamily="2" charset="-78"/>
              </a:rPr>
              <a:t> </a:t>
            </a:r>
            <a:r>
              <a:rPr lang="fa-IR" sz="2000" dirty="0" smtClean="0">
                <a:cs typeface="B Yagut" panose="00000400000000000000" pitchFamily="2" charset="-78"/>
              </a:rPr>
              <a:t>   </a:t>
            </a:r>
            <a:r>
              <a:rPr lang="ar-SA" sz="2000" dirty="0" smtClean="0">
                <a:cs typeface="B Yagut" panose="00000400000000000000" pitchFamily="2" charset="-78"/>
              </a:rPr>
              <a:t>ﺣﺎﻟﺖ ﭘﻴﺶ ﻓﺮ</a:t>
            </a:r>
            <a:r>
              <a:rPr lang="fa-IR" sz="2000" dirty="0" smtClean="0">
                <a:cs typeface="B Yagut" panose="00000400000000000000" pitchFamily="2" charset="-78"/>
              </a:rPr>
              <a:t>ض</a:t>
            </a:r>
            <a:r>
              <a:rPr lang="ar-SA" sz="2000" dirty="0" smtClean="0">
                <a:cs typeface="B Yagut" panose="00000400000000000000" pitchFamily="2" charset="-78"/>
              </a:rPr>
              <a:t> درآورﻳﺪ. </a:t>
            </a:r>
            <a:endParaRPr lang="fa-IR" sz="2000" dirty="0" smtClean="0">
              <a:cs typeface="B Yagut" panose="00000400000000000000" pitchFamily="2" charset="-78"/>
            </a:endParaRPr>
          </a:p>
        </p:txBody>
      </p:sp>
      <p:sp>
        <p:nvSpPr>
          <p:cNvPr id="6" name="Rectangle 5"/>
          <p:cNvSpPr/>
          <p:nvPr/>
        </p:nvSpPr>
        <p:spPr>
          <a:xfrm>
            <a:off x="7374459" y="2932511"/>
            <a:ext cx="1370557" cy="360040"/>
          </a:xfrm>
          <a:prstGeom prst="rect">
            <a:avLst/>
          </a:prstGeom>
          <a:solidFill>
            <a:srgbClr val="22F271">
              <a:alpha val="4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92500" lnSpcReduction="10000"/>
          </a:bodyPr>
          <a:lstStyle/>
          <a:p>
            <a:pPr algn="ctr">
              <a:spcBef>
                <a:spcPct val="0"/>
              </a:spcBef>
            </a:pPr>
            <a:r>
              <a:rPr lang="ar-SA" sz="2000" b="1" dirty="0" smtClean="0">
                <a:latin typeface="+mj-lt"/>
                <a:ea typeface="+mj-ea"/>
                <a:cs typeface="B Yagut" panose="00000400000000000000" pitchFamily="2" charset="-78"/>
              </a:rPr>
              <a:t>ﻛﺎرﮔﺎه </a:t>
            </a:r>
            <a:r>
              <a:rPr lang="ar-SA" sz="2000" b="1" dirty="0">
                <a:latin typeface="+mj-lt"/>
                <a:ea typeface="+mj-ea"/>
                <a:cs typeface="B Yagut" panose="00000400000000000000" pitchFamily="2" charset="-78"/>
              </a:rPr>
              <a:t>ﻋﻤﻠﻲ</a:t>
            </a:r>
            <a:endParaRPr lang="en-AU" sz="2000" b="1" dirty="0">
              <a:latin typeface="+mj-lt"/>
              <a:ea typeface="+mj-ea"/>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78520710"/>
      </p:ext>
    </p:extLst>
  </p:cSld>
  <p:clrMapOvr>
    <a:masterClrMapping/>
  </p:clrMapOvr>
  <mc:AlternateContent xmlns:mc="http://schemas.openxmlformats.org/markup-compatibility/2006" xmlns:p14="http://schemas.microsoft.com/office/powerpoint/2010/main">
    <mc:Choice Requires="p14">
      <p:transition spd="slow" p14:dur="2000" advTm="19088"/>
    </mc:Choice>
    <mc:Fallback xmlns="">
      <p:transition spd="slow" advTm="19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80728"/>
            <a:ext cx="8229600" cy="477054"/>
          </a:xfrm>
          <a:solidFill>
            <a:srgbClr val="22F271">
              <a:alpha val="4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r>
              <a:rPr lang="fa-IR" sz="2500" b="1" dirty="0">
                <a:cs typeface="B Yagut" panose="00000400000000000000" pitchFamily="2" charset="-78"/>
              </a:rPr>
              <a:t>منابع</a:t>
            </a:r>
            <a:endParaRPr lang="en-US" sz="2500" b="1" dirty="0">
              <a:cs typeface="B Yagut" panose="00000400000000000000" pitchFamily="2" charset="-78"/>
            </a:endParaRPr>
          </a:p>
        </p:txBody>
      </p:sp>
      <p:sp>
        <p:nvSpPr>
          <p:cNvPr id="3" name="Content Placeholder 2"/>
          <p:cNvSpPr>
            <a:spLocks noGrp="1"/>
          </p:cNvSpPr>
          <p:nvPr>
            <p:ph idx="1"/>
          </p:nvPr>
        </p:nvSpPr>
        <p:spPr>
          <a:xfrm>
            <a:off x="539552" y="1700808"/>
            <a:ext cx="7975798" cy="2815902"/>
          </a:xfrm>
        </p:spPr>
        <p:txBody>
          <a:bodyPr>
            <a:noAutofit/>
          </a:bodyPr>
          <a:lstStyle/>
          <a:p>
            <a:pPr algn="r" rtl="1"/>
            <a:r>
              <a:rPr lang="fa-IR" sz="2500" dirty="0">
                <a:cs typeface="B Yagut" panose="00000400000000000000" pitchFamily="2" charset="-78"/>
              </a:rPr>
              <a:t>سیستم عامل مقدماتی( ویندوز7 )- مجموعه کتابهای درسی کارو دانش-1393</a:t>
            </a:r>
          </a:p>
          <a:p>
            <a:pPr algn="r" rtl="1"/>
            <a:r>
              <a:rPr lang="fa-IR" sz="2500" dirty="0">
                <a:cs typeface="B Yagut" panose="00000400000000000000" pitchFamily="2" charset="-78"/>
              </a:rPr>
              <a:t> شفیعی سروستانی.ف ، آموزش </a:t>
            </a:r>
            <a:r>
              <a:rPr lang="en-US" sz="2500" dirty="0">
                <a:cs typeface="B Yagut" panose="00000400000000000000" pitchFamily="2" charset="-78"/>
              </a:rPr>
              <a:t>windows7</a:t>
            </a:r>
            <a:r>
              <a:rPr lang="fa-IR" sz="2500" dirty="0">
                <a:cs typeface="B Yagut" panose="00000400000000000000" pitchFamily="2" charset="-78"/>
              </a:rPr>
              <a:t> ،1393</a:t>
            </a:r>
          </a:p>
          <a:p>
            <a:pPr algn="r" rtl="1"/>
            <a:r>
              <a:rPr lang="fa-IR" sz="2500" dirty="0">
                <a:cs typeface="B Yagut" panose="00000400000000000000" pitchFamily="2" charset="-78"/>
              </a:rPr>
              <a:t> ماهباز آرش ، خود آموز آسان و تصویری </a:t>
            </a:r>
            <a:r>
              <a:rPr lang="en-US" sz="2500" dirty="0">
                <a:cs typeface="B Yagut" panose="00000400000000000000" pitchFamily="2" charset="-78"/>
              </a:rPr>
              <a:t>windows7</a:t>
            </a:r>
            <a:r>
              <a:rPr lang="fa-IR" sz="2500" dirty="0">
                <a:cs typeface="B Yagut" panose="00000400000000000000" pitchFamily="2" charset="-78"/>
              </a:rPr>
              <a:t> ،1388</a:t>
            </a:r>
          </a:p>
          <a:p>
            <a:pPr algn="r" rtl="1"/>
            <a:r>
              <a:rPr lang="fa-IR" sz="2500" dirty="0">
                <a:cs typeface="B Yagut" panose="00000400000000000000" pitchFamily="2" charset="-78"/>
              </a:rPr>
              <a:t>عبدالهی مسعود ، مهارتهای کاربردی در کامپیوتر ،1390</a:t>
            </a:r>
          </a:p>
          <a:p>
            <a:pPr algn="r" rtl="1"/>
            <a:r>
              <a:rPr lang="fa-IR" sz="2500" dirty="0">
                <a:cs typeface="B Yagut" panose="00000400000000000000" pitchFamily="2" charset="-78"/>
              </a:rPr>
              <a:t>نوریان ابوذر ، آموزش آسان و کاربردی کامپیوتر ،1394</a:t>
            </a:r>
            <a:endParaRPr lang="en-US" sz="25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35638341"/>
      </p:ext>
    </p:extLst>
  </p:cSld>
  <p:clrMapOvr>
    <a:masterClrMapping/>
  </p:clrMapOvr>
  <mc:AlternateContent xmlns:mc="http://schemas.openxmlformats.org/markup-compatibility/2006" xmlns:p14="http://schemas.microsoft.com/office/powerpoint/2010/main">
    <mc:Choice Requires="p14">
      <p:transition spd="slow" p14:dur="2000" advTm="4"/>
    </mc:Choice>
    <mc:Fallback xmlns="">
      <p:transition spd="slow" advTm="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06" y="908720"/>
            <a:ext cx="7886700" cy="994172"/>
          </a:xfrm>
        </p:spPr>
        <p:txBody>
          <a:bodyPr>
            <a:normAutofit/>
          </a:bodyPr>
          <a:lstStyle/>
          <a:p>
            <a:pPr algn="ctr"/>
            <a:r>
              <a:rPr lang="fa-IR" sz="1800" b="1" dirty="0">
                <a:cs typeface="B Yagut" panose="00000400000000000000" pitchFamily="2" charset="-78"/>
              </a:rPr>
              <a:t>لطفا نظرات و پیشنهادات خود پیرامون این بسته آموزشی را </a:t>
            </a:r>
            <a:br>
              <a:rPr lang="fa-IR" sz="1800" b="1" dirty="0">
                <a:cs typeface="B Yagut" panose="00000400000000000000" pitchFamily="2" charset="-78"/>
              </a:rPr>
            </a:br>
            <a:r>
              <a:rPr lang="fa-IR" sz="1800" b="1" dirty="0">
                <a:cs typeface="B Yagut" panose="00000400000000000000" pitchFamily="2" charset="-78"/>
              </a:rPr>
              <a:t>به این آدرس زیر ارسال کنید:</a:t>
            </a:r>
            <a:endParaRPr lang="en-US" sz="1800" b="1" dirty="0">
              <a:cs typeface="B Yagut" panose="00000400000000000000" pitchFamily="2" charset="-78"/>
            </a:endParaRPr>
          </a:p>
        </p:txBody>
      </p:sp>
      <p:sp>
        <p:nvSpPr>
          <p:cNvPr id="3" name="Content Placeholder 2"/>
          <p:cNvSpPr>
            <a:spLocks noGrp="1"/>
          </p:cNvSpPr>
          <p:nvPr>
            <p:ph idx="1"/>
          </p:nvPr>
        </p:nvSpPr>
        <p:spPr>
          <a:xfrm>
            <a:off x="1547664" y="1902892"/>
            <a:ext cx="6004109" cy="1239578"/>
          </a:xfrm>
        </p:spPr>
        <p:txBody>
          <a:bodyPr>
            <a:normAutofit fontScale="92500" lnSpcReduction="10000"/>
          </a:bodyPr>
          <a:lstStyle/>
          <a:p>
            <a:pPr marL="0" indent="0" algn="ctr">
              <a:buNone/>
            </a:pPr>
            <a:r>
              <a:rPr lang="fa-IR" sz="1800" dirty="0">
                <a:cs typeface="B Yagut" panose="00000400000000000000" pitchFamily="2" charset="-78"/>
              </a:rPr>
              <a:t>دانشگاه علوم پزشکی  و خد مات بهداشتی درمانی  مازندران</a:t>
            </a:r>
          </a:p>
          <a:p>
            <a:pPr marL="0" indent="0" algn="ctr">
              <a:buNone/>
            </a:pPr>
            <a:r>
              <a:rPr lang="en-US" sz="1800" dirty="0">
                <a:cs typeface="B Yagut" panose="00000400000000000000" pitchFamily="2" charset="-78"/>
                <a:hlinkClick r:id="rId4"/>
              </a:rPr>
              <a:t>sari_behsar@yahoo.com</a:t>
            </a:r>
            <a:endParaRPr lang="fa-IR" sz="1800" dirty="0">
              <a:cs typeface="B Yagut" panose="00000400000000000000" pitchFamily="2" charset="-78"/>
            </a:endParaRPr>
          </a:p>
          <a:p>
            <a:pPr marL="0" indent="0" algn="ctr">
              <a:buNone/>
            </a:pPr>
            <a:endParaRPr lang="en-US" sz="1800" dirty="0">
              <a:cs typeface="B Yagut" panose="00000400000000000000" pitchFamily="2" charset="-78"/>
            </a:endParaRPr>
          </a:p>
          <a:p>
            <a:pPr marL="0" indent="0" algn="ctr">
              <a:buNone/>
            </a:pPr>
            <a:r>
              <a:rPr lang="en-US" sz="1800" dirty="0">
                <a:cs typeface="B Yagut" panose="00000400000000000000" pitchFamily="2" charset="-78"/>
              </a:rPr>
              <a:t>afsaneh_mirza@ymail.com</a:t>
            </a:r>
          </a:p>
          <a:p>
            <a:pPr marL="0" indent="0" algn="ctr">
              <a:buNone/>
            </a:pPr>
            <a:endParaRPr lang="fa-IR" dirty="0" smtClean="0">
              <a:cs typeface="B Yagut" panose="00000400000000000000" pitchFamily="2" charset="-78"/>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64212804"/>
      </p:ext>
    </p:extLst>
  </p:cSld>
  <p:clrMapOvr>
    <a:masterClrMapping/>
  </p:clrMapOvr>
  <mc:AlternateContent xmlns:mc="http://schemas.openxmlformats.org/markup-compatibility/2006" xmlns:p14="http://schemas.microsoft.com/office/powerpoint/2010/main">
    <mc:Choice Requires="p14">
      <p:transition spd="slow" p14:dur="2000" advTm="9997"/>
    </mc:Choice>
    <mc:Fallback xmlns="">
      <p:transition spd="slow" advTm="9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820" y="980728"/>
            <a:ext cx="8172400" cy="2154436"/>
          </a:xfrm>
          <a:prstGeom prst="rect">
            <a:avLst/>
          </a:prstGeom>
        </p:spPr>
        <p:txBody>
          <a:bodyPr wrap="square">
            <a:spAutoFit/>
          </a:bodyPr>
          <a:lstStyle/>
          <a:p>
            <a:pPr marL="285750" indent="-285750" algn="just" rtl="1">
              <a:buFont typeface="Arial" panose="020B0604020202020204" pitchFamily="34" charset="0"/>
              <a:buChar char="•"/>
            </a:pPr>
            <a:r>
              <a:rPr lang="fa-IR" sz="2500" dirty="0">
                <a:cs typeface="B Yagut" panose="00000400000000000000" pitchFamily="2" charset="-78"/>
              </a:rPr>
              <a:t>ﺑﻪ ﻃﻮر ﭘﻴﺶ ﻓﺮض ، ﭘﻨﺠﺮه </a:t>
            </a:r>
            <a:r>
              <a:rPr lang="en-US" sz="2500" dirty="0">
                <a:cs typeface="B Yagut" panose="00000400000000000000" pitchFamily="2" charset="-78"/>
              </a:rPr>
              <a:t>control panel </a:t>
            </a:r>
            <a:r>
              <a:rPr lang="fa-IR" sz="2500" dirty="0">
                <a:cs typeface="B Yagut" panose="00000400000000000000" pitchFamily="2" charset="-78"/>
              </a:rPr>
              <a:t> ﺑﻪ ﺻﻮرت دﺳﺘﻪ ﺑﻨﺪي ﺷﺪه ﻧﻤﺎﻳﺶ داده ﻣﻲ ﺷﻮد (ﺷﻜﻞ</a:t>
            </a:r>
            <a:r>
              <a:rPr lang="fa-IR" sz="2500" dirty="0" smtClean="0">
                <a:cs typeface="B Yagut" panose="00000400000000000000" pitchFamily="2" charset="-78"/>
              </a:rPr>
              <a:t>‏5 -1). </a:t>
            </a:r>
            <a:endParaRPr lang="en-US" sz="2500" dirty="0">
              <a:cs typeface="B Yagut" panose="00000400000000000000" pitchFamily="2" charset="-78"/>
            </a:endParaRPr>
          </a:p>
          <a:p>
            <a:pPr marL="285750" indent="-285750" algn="just" rtl="1">
              <a:buFont typeface="Arial" panose="020B0604020202020204" pitchFamily="34" charset="0"/>
              <a:buChar char="•"/>
            </a:pPr>
            <a:endParaRPr lang="en-US" sz="2800" dirty="0">
              <a:cs typeface="B Yagut" panose="00000400000000000000" pitchFamily="2" charset="-78"/>
            </a:endParaRPr>
          </a:p>
          <a:p>
            <a:pPr marL="285750" indent="-285750" algn="just" rtl="1">
              <a:buFont typeface="Arial" panose="020B0604020202020204" pitchFamily="34" charset="0"/>
              <a:buChar char="•"/>
            </a:pPr>
            <a:endParaRPr lang="en-US" sz="2800" dirty="0" smtClean="0">
              <a:cs typeface="B Yagut" panose="00000400000000000000" pitchFamily="2" charset="-78"/>
            </a:endParaRPr>
          </a:p>
          <a:p>
            <a:pPr algn="just" rtl="1"/>
            <a:endParaRPr lang="en-US" sz="2800" dirty="0" smtClean="0">
              <a:cs typeface="B Yagut" panose="00000400000000000000" pitchFamily="2" charset="-78"/>
            </a:endParaRPr>
          </a:p>
        </p:txBody>
      </p:sp>
      <p:sp>
        <p:nvSpPr>
          <p:cNvPr id="4" name="Rectangle 3"/>
          <p:cNvSpPr/>
          <p:nvPr/>
        </p:nvSpPr>
        <p:spPr>
          <a:xfrm>
            <a:off x="1553369" y="5589240"/>
            <a:ext cx="5112568" cy="6400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rtl="1"/>
            <a:r>
              <a:rPr lang="ar-SA" sz="1600" b="1" dirty="0">
                <a:cs typeface="B Yagut" panose="00000400000000000000" pitchFamily="2" charset="-78"/>
              </a:rPr>
              <a:t>ﺷﻜﻞ </a:t>
            </a:r>
            <a:r>
              <a:rPr lang="ar-SA" sz="1600" b="1" dirty="0" smtClean="0">
                <a:cs typeface="B Yagut" panose="00000400000000000000" pitchFamily="2" charset="-78"/>
              </a:rPr>
              <a:t>‏</a:t>
            </a:r>
            <a:r>
              <a:rPr lang="fa-IR" sz="1600" b="1" dirty="0" smtClean="0">
                <a:cs typeface="B Yagut" panose="00000400000000000000" pitchFamily="2" charset="-78"/>
              </a:rPr>
              <a:t>5</a:t>
            </a:r>
            <a:r>
              <a:rPr lang="en-US" sz="1600" b="1" dirty="0" smtClean="0">
                <a:cs typeface="B Yagut" panose="00000400000000000000" pitchFamily="2" charset="-78"/>
              </a:rPr>
              <a:t>-</a:t>
            </a:r>
            <a:r>
              <a:rPr lang="ar-SA" sz="1600" b="1" dirty="0" smtClean="0">
                <a:cs typeface="B Yagut" panose="00000400000000000000" pitchFamily="2" charset="-78"/>
              </a:rPr>
              <a:t>١</a:t>
            </a:r>
            <a:r>
              <a:rPr lang="fa-IR" sz="1600" b="1" dirty="0" smtClean="0">
                <a:cs typeface="B Yagut" panose="00000400000000000000" pitchFamily="2" charset="-78"/>
              </a:rPr>
              <a:t>-</a:t>
            </a:r>
            <a:r>
              <a:rPr lang="ar-SA" sz="1600" b="1" dirty="0" smtClean="0">
                <a:cs typeface="B Yagut" panose="00000400000000000000" pitchFamily="2" charset="-78"/>
              </a:rPr>
              <a:t>  ﭘﻨﺠﺮه</a:t>
            </a:r>
            <a:r>
              <a:rPr lang="fa-IR" sz="1600" b="1" dirty="0" smtClean="0">
                <a:cs typeface="B Yagut" panose="00000400000000000000" pitchFamily="2" charset="-78"/>
              </a:rPr>
              <a:t> </a:t>
            </a:r>
            <a:r>
              <a:rPr lang="en-US" sz="1600" b="1" dirty="0" smtClean="0">
                <a:cs typeface="B Yagut" panose="00000400000000000000" pitchFamily="2" charset="-78"/>
              </a:rPr>
              <a:t>control panel </a:t>
            </a:r>
            <a:r>
              <a:rPr lang="fa-IR" sz="1600" b="1" dirty="0" smtClean="0">
                <a:cs typeface="B Yagut" panose="00000400000000000000" pitchFamily="2" charset="-78"/>
              </a:rPr>
              <a:t> در نمای </a:t>
            </a:r>
            <a:r>
              <a:rPr lang="en-US" sz="1600" b="1" dirty="0" smtClean="0">
                <a:cs typeface="B Yagut" panose="00000400000000000000" pitchFamily="2" charset="-78"/>
              </a:rPr>
              <a:t>  category</a:t>
            </a:r>
            <a:endParaRPr lang="en-AU" sz="1600" b="1" dirty="0">
              <a:cs typeface="B Yagut" panose="00000400000000000000" pitchFamily="2" charset="-78"/>
            </a:endParaRPr>
          </a:p>
        </p:txBody>
      </p:sp>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941" r="2418"/>
          <a:stretch/>
        </p:blipFill>
        <p:spPr bwMode="auto">
          <a:xfrm>
            <a:off x="1691680" y="2112948"/>
            <a:ext cx="5184576" cy="3476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18601093"/>
      </p:ext>
    </p:extLst>
  </p:cSld>
  <p:clrMapOvr>
    <a:masterClrMapping/>
  </p:clrMapOvr>
  <mc:AlternateContent xmlns:mc="http://schemas.openxmlformats.org/markup-compatibility/2006" xmlns:p14="http://schemas.microsoft.com/office/powerpoint/2010/main">
    <mc:Choice Requires="p14">
      <p:transition spd="slow" p14:dur="2000" advTm="10950"/>
    </mc:Choice>
    <mc:Fallback xmlns="">
      <p:transition spd="slow" advTm="10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973" y="260648"/>
            <a:ext cx="8229600" cy="6408712"/>
          </a:xfrm>
        </p:spPr>
        <p:txBody>
          <a:bodyPr>
            <a:normAutofit/>
          </a:bodyPr>
          <a:lstStyle/>
          <a:p>
            <a:pPr algn="r" rtl="1"/>
            <a:endParaRPr lang="en-US" sz="2000" b="1" dirty="0">
              <a:cs typeface="B Yagut" panose="00000400000000000000" pitchFamily="2" charset="-78"/>
            </a:endParaRPr>
          </a:p>
          <a:p>
            <a:pPr marL="285750" indent="-285750" algn="just" rtl="1">
              <a:lnSpc>
                <a:spcPct val="150000"/>
              </a:lnSpc>
            </a:pPr>
            <a:r>
              <a:rPr lang="fa-IR" sz="2500" dirty="0">
                <a:cs typeface="B Yagut" panose="00000400000000000000" pitchFamily="2" charset="-78"/>
              </a:rPr>
              <a:t>در ﻗﺴﻤﺖ </a:t>
            </a:r>
            <a:r>
              <a:rPr lang="en-AU" sz="2500" dirty="0" smtClean="0">
                <a:cs typeface="B Yagut" panose="00000400000000000000" pitchFamily="2" charset="-78"/>
              </a:rPr>
              <a:t>Vie</a:t>
            </a:r>
            <a:r>
              <a:rPr lang="en-US" sz="2500" dirty="0" smtClean="0">
                <a:cs typeface="B Yagut" panose="00000400000000000000" pitchFamily="2" charset="-78"/>
              </a:rPr>
              <a:t>w by</a:t>
            </a:r>
            <a:r>
              <a:rPr lang="en-AU" sz="2500" dirty="0" smtClean="0">
                <a:cs typeface="B Yagut" panose="00000400000000000000" pitchFamily="2" charset="-78"/>
              </a:rPr>
              <a:t> </a:t>
            </a:r>
            <a:r>
              <a:rPr lang="fa-IR" sz="2500" dirty="0" smtClean="0">
                <a:cs typeface="B Yagut" panose="00000400000000000000" pitchFamily="2" charset="-78"/>
              </a:rPr>
              <a:t> </a:t>
            </a:r>
            <a:r>
              <a:rPr lang="fa-IR" sz="2500" dirty="0">
                <a:cs typeface="B Yagut" panose="00000400000000000000" pitchFamily="2" charset="-78"/>
              </a:rPr>
              <a:t>اﻣﻜﺎن ﺗﻐﻴﻴﺮ ﻧﻤﺎي ﭘﻨﺠﺮه وﺟﻮد دارد.</a:t>
            </a:r>
            <a:endParaRPr lang="en-US" sz="2500" dirty="0">
              <a:cs typeface="B Yagut" panose="00000400000000000000" pitchFamily="2" charset="-78"/>
            </a:endParaRPr>
          </a:p>
          <a:p>
            <a:pPr marL="285750" indent="-285750" algn="just" rtl="1"/>
            <a:r>
              <a:rPr lang="fa-IR" sz="2500" dirty="0">
                <a:cs typeface="B Yagut" panose="00000400000000000000" pitchFamily="2" charset="-78"/>
              </a:rPr>
              <a:t> ﺑﺮاي ﻣﺸﺎﻫﺪه آﻳﻜﻦ ﻫﺎي ﻣﺨﺘﻠﻒ ﺑﻪ ﺻﻮرت ﺟﺪاﮔﺎﻧﻪ، ﻧﻤﺎي </a:t>
            </a:r>
            <a:r>
              <a:rPr lang="en-US" sz="2500" dirty="0">
                <a:cs typeface="B Yagut" panose="00000400000000000000" pitchFamily="2" charset="-78"/>
              </a:rPr>
              <a:t>icons</a:t>
            </a:r>
            <a:r>
              <a:rPr lang="fa-IR" sz="2500" dirty="0">
                <a:cs typeface="B Yagut" panose="00000400000000000000" pitchFamily="2" charset="-78"/>
              </a:rPr>
              <a:t> </a:t>
            </a:r>
            <a:r>
              <a:rPr lang="en-US" sz="2500" dirty="0">
                <a:cs typeface="B Yagut" panose="00000400000000000000" pitchFamily="2" charset="-78"/>
              </a:rPr>
              <a:t> Small</a:t>
            </a:r>
            <a:r>
              <a:rPr lang="fa-IR" sz="2500" dirty="0">
                <a:cs typeface="B Yagut" panose="00000400000000000000" pitchFamily="2" charset="-78"/>
              </a:rPr>
              <a:t> </a:t>
            </a:r>
            <a:r>
              <a:rPr lang="ar-SA" sz="2500" dirty="0">
                <a:cs typeface="B Yagut" panose="00000400000000000000" pitchFamily="2" charset="-78"/>
              </a:rPr>
              <a:t>(آﻳﻜﻦ ﻫﺎي ﻛﻮﭼﻚ) ﻳﺎ </a:t>
            </a:r>
            <a:r>
              <a:rPr lang="en-US" sz="2500" dirty="0">
                <a:cs typeface="B Yagut" panose="00000400000000000000" pitchFamily="2" charset="-78"/>
              </a:rPr>
              <a:t>Large icons</a:t>
            </a:r>
            <a:r>
              <a:rPr lang="ar-SA" sz="2500" dirty="0">
                <a:cs typeface="B Yagut" panose="00000400000000000000" pitchFamily="2" charset="-78"/>
              </a:rPr>
              <a:t> (آﻳﻜﻦ ﻫﺎي ﺑﺰرگ) را اﻧﺘﺨﺎب ﻛﻨﻴﺪ (ﺷﻜﻞ</a:t>
            </a:r>
            <a:r>
              <a:rPr lang="ar-SA" sz="2500" dirty="0" smtClean="0">
                <a:cs typeface="B Yagut" panose="00000400000000000000" pitchFamily="2" charset="-78"/>
              </a:rPr>
              <a:t>‏</a:t>
            </a:r>
            <a:r>
              <a:rPr lang="fa-IR" sz="2500" dirty="0" smtClean="0">
                <a:cs typeface="B Yagut" panose="00000400000000000000" pitchFamily="2" charset="-78"/>
              </a:rPr>
              <a:t>5</a:t>
            </a:r>
            <a:r>
              <a:rPr lang="ar-SA" sz="2500" dirty="0" smtClean="0">
                <a:cs typeface="B Yagut" panose="00000400000000000000" pitchFamily="2" charset="-78"/>
              </a:rPr>
              <a:t> </a:t>
            </a:r>
            <a:r>
              <a:rPr lang="ar-SA" sz="2500" dirty="0">
                <a:cs typeface="B Yagut" panose="00000400000000000000" pitchFamily="2" charset="-78"/>
              </a:rPr>
              <a:t>-٢).</a:t>
            </a:r>
            <a:endParaRPr lang="en-AU" sz="2500" dirty="0">
              <a:cs typeface="B Yagut" panose="00000400000000000000" pitchFamily="2" charset="-78"/>
            </a:endParaRPr>
          </a:p>
          <a:p>
            <a:pPr algn="r" rtl="1"/>
            <a:endParaRPr lang="en-US" sz="2000" b="1" dirty="0" smtClean="0">
              <a:cs typeface="B Yagut" panose="00000400000000000000" pitchFamily="2" charset="-78"/>
            </a:endParaRPr>
          </a:p>
          <a:p>
            <a:pPr algn="r" rtl="1"/>
            <a:endParaRPr lang="en-US" sz="2000" b="1" dirty="0">
              <a:cs typeface="B Yagut" panose="00000400000000000000" pitchFamily="2" charset="-78"/>
            </a:endParaRPr>
          </a:p>
          <a:p>
            <a:pPr algn="r" rtl="1"/>
            <a:endParaRPr lang="en-US" sz="2000" b="1" dirty="0" smtClean="0">
              <a:cs typeface="B Yagut" panose="00000400000000000000" pitchFamily="2" charset="-78"/>
            </a:endParaRPr>
          </a:p>
          <a:p>
            <a:pPr algn="r" rtl="1"/>
            <a:endParaRPr lang="en-US" sz="2000" b="1" dirty="0">
              <a:cs typeface="B Yagut" panose="00000400000000000000" pitchFamily="2" charset="-78"/>
            </a:endParaRPr>
          </a:p>
          <a:p>
            <a:pPr algn="r" rtl="1"/>
            <a:endParaRPr lang="en-US" sz="2000" b="1" dirty="0" smtClean="0">
              <a:cs typeface="B Yagut" panose="00000400000000000000" pitchFamily="2" charset="-78"/>
            </a:endParaRPr>
          </a:p>
          <a:p>
            <a:pPr algn="r" rtl="1"/>
            <a:endParaRPr lang="fa-IR" sz="2000" b="1" dirty="0" smtClean="0">
              <a:cs typeface="B Yagut" panose="00000400000000000000" pitchFamily="2" charset="-78"/>
            </a:endParaRPr>
          </a:p>
          <a:p>
            <a:pPr algn="r" rtl="1"/>
            <a:endParaRPr lang="en-US" sz="2000" b="1" dirty="0" smtClean="0">
              <a:cs typeface="B Yagut" panose="00000400000000000000" pitchFamily="2" charset="-78"/>
            </a:endParaRPr>
          </a:p>
          <a:p>
            <a:pPr algn="r" rtl="1"/>
            <a:endParaRPr lang="en-US" sz="2000" b="1" dirty="0">
              <a:cs typeface="B Yagut" panose="00000400000000000000" pitchFamily="2" charset="-78"/>
            </a:endParaRPr>
          </a:p>
          <a:p>
            <a:pPr algn="r" rtl="1"/>
            <a:endParaRPr lang="en-US" sz="2000" b="1" dirty="0" smtClean="0">
              <a:cs typeface="B Yagut" panose="00000400000000000000" pitchFamily="2" charset="-78"/>
            </a:endParaRPr>
          </a:p>
          <a:p>
            <a:pPr algn="r" rtl="1"/>
            <a:endParaRPr lang="en-US" sz="2000" b="1" dirty="0">
              <a:cs typeface="B Yagut" panose="00000400000000000000" pitchFamily="2" charset="-78"/>
            </a:endParaRPr>
          </a:p>
          <a:p>
            <a:pPr algn="r" rtl="1"/>
            <a:endParaRPr lang="fa-IR" sz="2000" b="1" dirty="0" smtClean="0">
              <a:cs typeface="B Yagut" panose="00000400000000000000" pitchFamily="2" charset="-78"/>
            </a:endParaRPr>
          </a:p>
          <a:p>
            <a:pPr algn="r" rtl="1"/>
            <a:endParaRPr lang="en-US" sz="2000" b="1" dirty="0">
              <a:cs typeface="B Yagut" panose="00000400000000000000" pitchFamily="2" charset="-78"/>
            </a:endParaRPr>
          </a:p>
          <a:p>
            <a:pPr algn="l" rtl="1"/>
            <a:endParaRPr lang="en-AU" sz="2000" dirty="0">
              <a:cs typeface="B Yagut" panose="00000400000000000000" pitchFamily="2" charset="-78"/>
            </a:endParaRPr>
          </a:p>
        </p:txBody>
      </p:sp>
      <p:sp>
        <p:nvSpPr>
          <p:cNvPr id="7" name="Rectangle 6"/>
          <p:cNvSpPr/>
          <p:nvPr/>
        </p:nvSpPr>
        <p:spPr>
          <a:xfrm>
            <a:off x="894830" y="6170534"/>
            <a:ext cx="4961553" cy="2880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rtl="1"/>
            <a:r>
              <a:rPr lang="ar-SA" sz="1600" b="1" dirty="0">
                <a:cs typeface="B Yagut" panose="00000400000000000000" pitchFamily="2" charset="-78"/>
              </a:rPr>
              <a:t>ﺷﻜﻞ </a:t>
            </a:r>
            <a:r>
              <a:rPr lang="ar-SA" sz="1600" b="1" dirty="0" smtClean="0">
                <a:cs typeface="B Yagut" panose="00000400000000000000" pitchFamily="2" charset="-78"/>
              </a:rPr>
              <a:t>‏</a:t>
            </a:r>
            <a:r>
              <a:rPr lang="fa-IR" sz="1600" b="1" dirty="0" smtClean="0">
                <a:cs typeface="B Yagut" panose="00000400000000000000" pitchFamily="2" charset="-78"/>
              </a:rPr>
              <a:t>5</a:t>
            </a:r>
            <a:r>
              <a:rPr lang="ar-SA" sz="1600" b="1" dirty="0" smtClean="0">
                <a:cs typeface="B Yagut" panose="00000400000000000000" pitchFamily="2" charset="-78"/>
              </a:rPr>
              <a:t> </a:t>
            </a:r>
            <a:r>
              <a:rPr lang="fa-IR" sz="1600" b="1" dirty="0" smtClean="0">
                <a:cs typeface="B Yagut" panose="00000400000000000000" pitchFamily="2" charset="-78"/>
              </a:rPr>
              <a:t>-2</a:t>
            </a:r>
            <a:r>
              <a:rPr lang="ar-SA" sz="1600" b="1" dirty="0" smtClean="0">
                <a:cs typeface="B Yagut" panose="00000400000000000000" pitchFamily="2" charset="-78"/>
              </a:rPr>
              <a:t>  ﭘﻨﺠﺮه</a:t>
            </a:r>
            <a:r>
              <a:rPr lang="fa-IR" sz="1600" b="1" dirty="0" smtClean="0">
                <a:cs typeface="B Yagut" panose="00000400000000000000" pitchFamily="2" charset="-78"/>
              </a:rPr>
              <a:t> </a:t>
            </a:r>
            <a:r>
              <a:rPr lang="en-US" sz="1600" b="1" dirty="0" smtClean="0">
                <a:cs typeface="B Yagut" panose="00000400000000000000" pitchFamily="2" charset="-78"/>
              </a:rPr>
              <a:t>control panel </a:t>
            </a:r>
            <a:r>
              <a:rPr lang="fa-IR" sz="1600" b="1" dirty="0" smtClean="0">
                <a:cs typeface="B Yagut" panose="00000400000000000000" pitchFamily="2" charset="-78"/>
              </a:rPr>
              <a:t> در نمای </a:t>
            </a:r>
            <a:r>
              <a:rPr lang="en-US" sz="1600" b="1" dirty="0" smtClean="0">
                <a:cs typeface="B Yagut" panose="00000400000000000000" pitchFamily="2" charset="-78"/>
              </a:rPr>
              <a:t>  small icons</a:t>
            </a:r>
            <a:endParaRPr lang="en-AU" sz="1600" b="1" dirty="0">
              <a:cs typeface="B Yagut" panose="00000400000000000000" pitchFamily="2" charset="-7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510254"/>
            <a:ext cx="5298529" cy="3526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69154343"/>
      </p:ext>
    </p:extLst>
  </p:cSld>
  <p:clrMapOvr>
    <a:masterClrMapping/>
  </p:clrMapOvr>
  <mc:AlternateContent xmlns:mc="http://schemas.openxmlformats.org/markup-compatibility/2006" xmlns:p14="http://schemas.microsoft.com/office/powerpoint/2010/main">
    <mc:Choice Requires="p14">
      <p:transition spd="slow" p14:dur="2000" advTm="22143"/>
    </mc:Choice>
    <mc:Fallback xmlns="">
      <p:transition spd="slow" advTm="22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4953" y="1173975"/>
            <a:ext cx="8201369" cy="4708981"/>
          </a:xfrm>
          <a:prstGeom prst="rect">
            <a:avLst/>
          </a:prstGeom>
        </p:spPr>
        <p:txBody>
          <a:bodyPr wrap="square">
            <a:spAutoFit/>
          </a:bodyPr>
          <a:lstStyle/>
          <a:p>
            <a:pPr marL="457200" indent="-457200" algn="r" rtl="1">
              <a:buFont typeface="Arial" panose="020B0604020202020204" pitchFamily="34" charset="0"/>
              <a:buChar char="•"/>
            </a:pPr>
            <a:r>
              <a:rPr lang="ar-SA" sz="2500" b="1" dirty="0" smtClean="0">
                <a:cs typeface="B Yagut" panose="00000400000000000000" pitchFamily="2" charset="-78"/>
              </a:rPr>
              <a:t>ﺑﺮاي </a:t>
            </a:r>
            <a:r>
              <a:rPr lang="ar-SA" sz="2500" b="1" dirty="0">
                <a:cs typeface="B Yagut" panose="00000400000000000000" pitchFamily="2" charset="-78"/>
              </a:rPr>
              <a:t>ﺗﻨﻈﻴﻢ ﺗﺎرﻳﺦ و ﺳﺎﻋﺖ ﺳﻴﺴﺘﻢ، ﻣﺮاﺣﻞ زﻳﺮ را اﻧﺠﺎم دﻫﻴﺪ: </a:t>
            </a:r>
            <a:endParaRPr lang="fa-IR" sz="2500" b="1" dirty="0" smtClean="0">
              <a:cs typeface="B Yagut" panose="00000400000000000000" pitchFamily="2" charset="-78"/>
            </a:endParaRPr>
          </a:p>
          <a:p>
            <a:pPr marL="457200" indent="-457200" algn="r" rtl="1">
              <a:buFont typeface="Arial" panose="020B0604020202020204" pitchFamily="34" charset="0"/>
              <a:buChar char="•"/>
            </a:pPr>
            <a:endParaRPr lang="en-AU" sz="2500" b="1" dirty="0">
              <a:cs typeface="B Yagut" panose="00000400000000000000" pitchFamily="2" charset="-78"/>
            </a:endParaRPr>
          </a:p>
          <a:p>
            <a:pPr algn="just" rtl="1"/>
            <a:r>
              <a:rPr lang="fa-IR" sz="2500" dirty="0" smtClean="0">
                <a:cs typeface="B Yagut" panose="00000400000000000000" pitchFamily="2" charset="-78"/>
              </a:rPr>
              <a:t> </a:t>
            </a:r>
            <a:r>
              <a:rPr lang="fa-IR" sz="2500" dirty="0">
                <a:cs typeface="B Yagut" panose="00000400000000000000" pitchFamily="2" charset="-78"/>
              </a:rPr>
              <a:t>1</a:t>
            </a:r>
            <a:r>
              <a:rPr lang="ar-SA" sz="2500" dirty="0">
                <a:cs typeface="B Yagut" panose="00000400000000000000" pitchFamily="2" charset="-78"/>
              </a:rPr>
              <a:t>- روي آﻳﻜﻦ </a:t>
            </a:r>
            <a:r>
              <a:rPr lang="en-US" sz="2500" dirty="0">
                <a:cs typeface="B Yagut" panose="00000400000000000000" pitchFamily="2" charset="-78"/>
              </a:rPr>
              <a:t>Date and Time</a:t>
            </a:r>
            <a:r>
              <a:rPr lang="ar-SA" sz="2500" dirty="0">
                <a:cs typeface="B Yagut" panose="00000400000000000000" pitchFamily="2" charset="-78"/>
              </a:rPr>
              <a:t>  در ﭘﻨﺠﺮه </a:t>
            </a:r>
            <a:r>
              <a:rPr lang="en-US" sz="2500" dirty="0">
                <a:cs typeface="B Yagut" panose="00000400000000000000" pitchFamily="2" charset="-78"/>
              </a:rPr>
              <a:t>Control Panel</a:t>
            </a:r>
            <a:r>
              <a:rPr lang="ar-SA" sz="2500" dirty="0">
                <a:cs typeface="B Yagut" panose="00000400000000000000" pitchFamily="2" charset="-78"/>
              </a:rPr>
              <a:t> ﻛﻠﻴﻚ ﻛﻨﻴﺪ </a:t>
            </a:r>
            <a:endParaRPr lang="fa-IR" sz="2500" dirty="0">
              <a:cs typeface="B Yagut" panose="00000400000000000000" pitchFamily="2" charset="-78"/>
            </a:endParaRPr>
          </a:p>
          <a:p>
            <a:pPr algn="just" rtl="1"/>
            <a:r>
              <a:rPr lang="en-US" sz="2500" dirty="0">
                <a:cs typeface="B Yagut" panose="00000400000000000000" pitchFamily="2" charset="-78"/>
              </a:rPr>
              <a:t> </a:t>
            </a:r>
            <a:r>
              <a:rPr lang="en-US" sz="2500" dirty="0" smtClean="0">
                <a:cs typeface="B Yagut" panose="00000400000000000000" pitchFamily="2" charset="-78"/>
              </a:rPr>
              <a:t>   </a:t>
            </a:r>
            <a:r>
              <a:rPr lang="fa-IR" sz="2500" dirty="0" smtClean="0">
                <a:cs typeface="B Yagut" panose="00000400000000000000" pitchFamily="2" charset="-78"/>
              </a:rPr>
              <a:t>  </a:t>
            </a:r>
            <a:r>
              <a:rPr lang="ar-SA" sz="2500" dirty="0">
                <a:cs typeface="B Yagut" panose="00000400000000000000" pitchFamily="2" charset="-78"/>
              </a:rPr>
              <a:t>(ﺷﻜﻞ</a:t>
            </a:r>
            <a:r>
              <a:rPr lang="ar-SA" sz="2500" dirty="0" smtClean="0">
                <a:cs typeface="B Yagut" panose="00000400000000000000" pitchFamily="2" charset="-78"/>
              </a:rPr>
              <a:t>‏</a:t>
            </a:r>
            <a:r>
              <a:rPr lang="fa-IR" sz="2500" dirty="0">
                <a:cs typeface="B Yagut" panose="00000400000000000000" pitchFamily="2" charset="-78"/>
              </a:rPr>
              <a:t>5</a:t>
            </a:r>
            <a:r>
              <a:rPr lang="ar-SA" sz="2500" dirty="0" smtClean="0">
                <a:cs typeface="B Yagut" panose="00000400000000000000" pitchFamily="2" charset="-78"/>
              </a:rPr>
              <a:t>- </a:t>
            </a:r>
            <a:r>
              <a:rPr lang="ar-SA" sz="2500" dirty="0">
                <a:cs typeface="B Yagut" panose="00000400000000000000" pitchFamily="2" charset="-78"/>
              </a:rPr>
              <a:t>٣</a:t>
            </a:r>
            <a:r>
              <a:rPr lang="ar-SA" sz="2500" dirty="0" smtClean="0">
                <a:cs typeface="B Yagut" panose="00000400000000000000" pitchFamily="2" charset="-78"/>
              </a:rPr>
              <a:t>).</a:t>
            </a:r>
            <a:endParaRPr lang="en-AU" sz="2500" dirty="0">
              <a:cs typeface="B Yagut" panose="00000400000000000000" pitchFamily="2" charset="-78"/>
            </a:endParaRPr>
          </a:p>
          <a:p>
            <a:pPr algn="just" rtl="1"/>
            <a:r>
              <a:rPr lang="fa-IR" sz="2500" dirty="0" smtClean="0">
                <a:cs typeface="B Yagut" panose="00000400000000000000" pitchFamily="2" charset="-78"/>
              </a:rPr>
              <a:t> 2-</a:t>
            </a:r>
            <a:r>
              <a:rPr lang="ar-SA" sz="2500" dirty="0" smtClean="0">
                <a:cs typeface="B Yagut" panose="00000400000000000000" pitchFamily="2" charset="-78"/>
              </a:rPr>
              <a:t>در </a:t>
            </a:r>
            <a:r>
              <a:rPr lang="ar-SA" sz="2500" dirty="0">
                <a:cs typeface="B Yagut" panose="00000400000000000000" pitchFamily="2" charset="-78"/>
              </a:rPr>
              <a:t>ﻛﺎدري ﻛﻪ ﺑﺎز ﻣﻲ ﺷﻮد (ﺷﻜﻞ </a:t>
            </a:r>
            <a:r>
              <a:rPr lang="ar-SA" sz="2500" dirty="0" smtClean="0">
                <a:cs typeface="B Yagut" panose="00000400000000000000" pitchFamily="2" charset="-78"/>
              </a:rPr>
              <a:t>‏</a:t>
            </a:r>
            <a:r>
              <a:rPr lang="fa-IR" sz="2500" dirty="0" smtClean="0">
                <a:cs typeface="B Yagut" panose="00000400000000000000" pitchFamily="2" charset="-78"/>
              </a:rPr>
              <a:t>5-4</a:t>
            </a:r>
            <a:r>
              <a:rPr lang="fa-IR" sz="2500" dirty="0">
                <a:cs typeface="B Yagut" panose="00000400000000000000" pitchFamily="2" charset="-78"/>
              </a:rPr>
              <a:t>)</a:t>
            </a:r>
            <a:r>
              <a:rPr lang="ar-SA" sz="2500" dirty="0">
                <a:cs typeface="B Yagut" panose="00000400000000000000" pitchFamily="2" charset="-78"/>
              </a:rPr>
              <a:t>، ﺗﺎرﻳﺦ و ﺳﺎﻋﺖ ﺳﻴﺴﺘﻢ </a:t>
            </a:r>
            <a:endParaRPr lang="en-US" sz="2500" dirty="0" smtClean="0">
              <a:cs typeface="B Yagut" panose="00000400000000000000" pitchFamily="2" charset="-78"/>
            </a:endParaRPr>
          </a:p>
          <a:p>
            <a:pPr algn="just" rtl="1"/>
            <a:r>
              <a:rPr lang="en-US" sz="2500" dirty="0">
                <a:cs typeface="B Yagut" panose="00000400000000000000" pitchFamily="2" charset="-78"/>
              </a:rPr>
              <a:t> </a:t>
            </a:r>
            <a:r>
              <a:rPr lang="en-US" sz="2500" dirty="0" smtClean="0">
                <a:cs typeface="B Yagut" panose="00000400000000000000" pitchFamily="2" charset="-78"/>
              </a:rPr>
              <a:t> </a:t>
            </a:r>
            <a:r>
              <a:rPr lang="fa-IR" sz="2500" dirty="0" smtClean="0">
                <a:cs typeface="B Yagut" panose="00000400000000000000" pitchFamily="2" charset="-78"/>
              </a:rPr>
              <a:t>   </a:t>
            </a:r>
            <a:r>
              <a:rPr lang="ar-SA" sz="2500" dirty="0">
                <a:cs typeface="B Yagut" panose="00000400000000000000" pitchFamily="2" charset="-78"/>
              </a:rPr>
              <a:t>ﻣﺸﺎﻫﺪه ﻣﻲ ﺷﻮد. ﺑﺮاي ﺗﻐﻴﻴﺮ آن، روي ﮔﺰﻳﻨﻪ </a:t>
            </a:r>
            <a:r>
              <a:rPr lang="en-US" sz="2500" dirty="0" smtClean="0">
                <a:cs typeface="B Yagut" panose="00000400000000000000" pitchFamily="2" charset="-78"/>
              </a:rPr>
              <a:t>Change </a:t>
            </a:r>
            <a:r>
              <a:rPr lang="en-US" sz="2500" dirty="0">
                <a:cs typeface="B Yagut" panose="00000400000000000000" pitchFamily="2" charset="-78"/>
              </a:rPr>
              <a:t>date and </a:t>
            </a:r>
            <a:r>
              <a:rPr lang="en-US" sz="2500" dirty="0" smtClean="0">
                <a:cs typeface="B Yagut" panose="00000400000000000000" pitchFamily="2" charset="-78"/>
              </a:rPr>
              <a:t>time      </a:t>
            </a:r>
            <a:r>
              <a:rPr lang="fa-IR" sz="2500" dirty="0" smtClean="0">
                <a:cs typeface="B Yagut" panose="00000400000000000000" pitchFamily="2" charset="-78"/>
              </a:rPr>
              <a:t> </a:t>
            </a:r>
            <a:r>
              <a:rPr lang="ar-SA" sz="2500" dirty="0" smtClean="0">
                <a:cs typeface="B Yagut" panose="00000400000000000000" pitchFamily="2" charset="-78"/>
              </a:rPr>
              <a:t>ﻛﻠﻴﻚ </a:t>
            </a:r>
            <a:r>
              <a:rPr lang="ar-SA" sz="2500" dirty="0">
                <a:cs typeface="B Yagut" panose="00000400000000000000" pitchFamily="2" charset="-78"/>
              </a:rPr>
              <a:t>ﻛﻨﻴﺪ.</a:t>
            </a:r>
            <a:endParaRPr lang="en-US" sz="2500" dirty="0">
              <a:cs typeface="B Yagut" panose="00000400000000000000" pitchFamily="2" charset="-78"/>
            </a:endParaRPr>
          </a:p>
          <a:p>
            <a:pPr algn="just" rtl="1"/>
            <a:r>
              <a:rPr lang="en-US" sz="2500" dirty="0">
                <a:cs typeface="B Yagut" panose="00000400000000000000" pitchFamily="2" charset="-78"/>
              </a:rPr>
              <a:t> </a:t>
            </a:r>
            <a:r>
              <a:rPr lang="en-US" sz="2500" dirty="0" smtClean="0">
                <a:cs typeface="B Yagut" panose="00000400000000000000" pitchFamily="2" charset="-78"/>
              </a:rPr>
              <a:t> </a:t>
            </a:r>
            <a:r>
              <a:rPr lang="fa-IR" sz="2500" dirty="0" smtClean="0">
                <a:cs typeface="B Yagut" panose="00000400000000000000" pitchFamily="2" charset="-78"/>
              </a:rPr>
              <a:t>3 </a:t>
            </a:r>
            <a:r>
              <a:rPr lang="ar-SA" sz="2500" dirty="0">
                <a:cs typeface="B Yagut" panose="00000400000000000000" pitchFamily="2" charset="-78"/>
              </a:rPr>
              <a:t>- در ﻛﺎدر ﺑﺎز ﺷﺪه (ﺷﻜﻞ </a:t>
            </a:r>
            <a:r>
              <a:rPr lang="ar-SA" sz="2500" dirty="0" smtClean="0">
                <a:cs typeface="B Yagut" panose="00000400000000000000" pitchFamily="2" charset="-78"/>
              </a:rPr>
              <a:t>‏</a:t>
            </a:r>
            <a:r>
              <a:rPr lang="fa-IR" sz="2500" dirty="0" smtClean="0">
                <a:cs typeface="B Yagut" panose="00000400000000000000" pitchFamily="2" charset="-78"/>
              </a:rPr>
              <a:t>5</a:t>
            </a:r>
            <a:r>
              <a:rPr lang="ar-SA" sz="2500" dirty="0" smtClean="0">
                <a:cs typeface="B Yagut" panose="00000400000000000000" pitchFamily="2" charset="-78"/>
              </a:rPr>
              <a:t>- </a:t>
            </a:r>
            <a:r>
              <a:rPr lang="ar-SA" sz="2500" dirty="0">
                <a:cs typeface="B Yagut" panose="00000400000000000000" pitchFamily="2" charset="-78"/>
              </a:rPr>
              <a:t>٥)، در ﻗﺴﻤﺖ </a:t>
            </a:r>
            <a:r>
              <a:rPr lang="en-US" sz="2500" dirty="0">
                <a:cs typeface="B Yagut" panose="00000400000000000000" pitchFamily="2" charset="-78"/>
              </a:rPr>
              <a:t>Date</a:t>
            </a:r>
            <a:r>
              <a:rPr lang="ar-SA" sz="2500" dirty="0">
                <a:cs typeface="B Yagut" panose="00000400000000000000" pitchFamily="2" charset="-78"/>
              </a:rPr>
              <a:t> اﻣﻜﺎن ﺗﻐﻴﻴﺮ ﺗﺎرﻳﺦ </a:t>
            </a:r>
            <a:r>
              <a:rPr lang="ar-SA" sz="2500" dirty="0" smtClean="0">
                <a:cs typeface="B Yagut" panose="00000400000000000000" pitchFamily="2" charset="-78"/>
              </a:rPr>
              <a:t>ﺑﺎ</a:t>
            </a:r>
            <a:endParaRPr lang="fa-IR" sz="2500" dirty="0" smtClean="0">
              <a:cs typeface="B Yagut" panose="00000400000000000000" pitchFamily="2" charset="-78"/>
            </a:endParaRPr>
          </a:p>
          <a:p>
            <a:pPr algn="just" rtl="1"/>
            <a:r>
              <a:rPr lang="fa-IR" sz="2500" dirty="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 </a:t>
            </a:r>
            <a:r>
              <a:rPr lang="ar-SA" sz="2500" dirty="0">
                <a:cs typeface="B Yagut" panose="00000400000000000000" pitchFamily="2" charset="-78"/>
              </a:rPr>
              <a:t>اﺳﺘﻔﺎده از ﺗﻘﻮﻳﻢ وﺟﻮد دارد. ﺑﺮاي رﻓﺘﻦ ﺑﻪ ﻣﺎه ﻗﺒﻠﻲ و ﺑﻌﺪي </a:t>
            </a:r>
            <a:r>
              <a:rPr lang="ar-SA" sz="2500" dirty="0" smtClean="0">
                <a:cs typeface="B Yagut" panose="00000400000000000000" pitchFamily="2" charset="-78"/>
              </a:rPr>
              <a:t>روي</a:t>
            </a:r>
            <a:endParaRPr lang="fa-IR" sz="2500" dirty="0" smtClean="0">
              <a:cs typeface="B Yagut" panose="00000400000000000000" pitchFamily="2" charset="-78"/>
            </a:endParaRPr>
          </a:p>
          <a:p>
            <a:pPr algn="just" rtl="1"/>
            <a:r>
              <a:rPr lang="fa-IR" sz="2500" dirty="0" smtClean="0">
                <a:cs typeface="B Yagut" panose="00000400000000000000" pitchFamily="2" charset="-78"/>
              </a:rPr>
              <a:t>        </a:t>
            </a:r>
            <a:r>
              <a:rPr lang="ar-SA" sz="2500" dirty="0" smtClean="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و</a:t>
            </a:r>
            <a:r>
              <a:rPr lang="fa-IR" sz="2500" dirty="0" smtClean="0">
                <a:cs typeface="B Yagut" panose="00000400000000000000" pitchFamily="2" charset="-78"/>
              </a:rPr>
              <a:t>     </a:t>
            </a:r>
            <a:r>
              <a:rPr lang="ar-SA" sz="2500" dirty="0" smtClean="0">
                <a:cs typeface="B Yagut" panose="00000400000000000000" pitchFamily="2" charset="-78"/>
              </a:rPr>
              <a:t>  </a:t>
            </a:r>
            <a:r>
              <a:rPr lang="fa-IR" sz="2500" dirty="0" smtClean="0">
                <a:cs typeface="B Yagut" panose="00000400000000000000" pitchFamily="2" charset="-78"/>
              </a:rPr>
              <a:t>  </a:t>
            </a:r>
            <a:r>
              <a:rPr lang="ar-SA" sz="2500" dirty="0" smtClean="0">
                <a:cs typeface="B Yagut" panose="00000400000000000000" pitchFamily="2" charset="-78"/>
              </a:rPr>
              <a:t>ﻛﻠﻴﻚ </a:t>
            </a:r>
            <a:r>
              <a:rPr lang="ar-SA" sz="2500" dirty="0">
                <a:cs typeface="B Yagut" panose="00000400000000000000" pitchFamily="2" charset="-78"/>
              </a:rPr>
              <a:t>ﻛﻨﻴﺪ</a:t>
            </a:r>
            <a:endParaRPr lang="en-US" sz="2500" dirty="0">
              <a:cs typeface="B Yagut" panose="00000400000000000000" pitchFamily="2" charset="-78"/>
            </a:endParaRPr>
          </a:p>
          <a:p>
            <a:pPr algn="r" rtl="1" hangingPunct="0"/>
            <a:endParaRPr lang="en-US" sz="2500" dirty="0" smtClean="0">
              <a:cs typeface="B Yagut" panose="00000400000000000000" pitchFamily="2" charset="-78"/>
            </a:endParaRPr>
          </a:p>
          <a:p>
            <a:pPr algn="r" rtl="1" hangingPunct="0"/>
            <a:endParaRPr lang="en-AU" sz="2500" dirty="0">
              <a:cs typeface="B Yagut" panose="00000400000000000000" pitchFamily="2" charset="-78"/>
            </a:endParaRPr>
          </a:p>
        </p:txBody>
      </p:sp>
      <p:sp>
        <p:nvSpPr>
          <p:cNvPr id="4" name="Rectangle 3"/>
          <p:cNvSpPr/>
          <p:nvPr/>
        </p:nvSpPr>
        <p:spPr>
          <a:xfrm>
            <a:off x="576775" y="404665"/>
            <a:ext cx="7919547" cy="536076"/>
          </a:xfrm>
          <a:prstGeom prst="rect">
            <a:avLst/>
          </a:prstGeom>
          <a:solidFill>
            <a:srgbClr val="22F271">
              <a:alpha val="4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92500" lnSpcReduction="20000"/>
          </a:bodyPr>
          <a:lstStyle/>
          <a:p>
            <a:pPr algn="ctr" rtl="1">
              <a:spcBef>
                <a:spcPct val="0"/>
              </a:spcBef>
            </a:pPr>
            <a:r>
              <a:rPr lang="ar-SA" sz="3600" dirty="0">
                <a:latin typeface="+mj-lt"/>
                <a:ea typeface="+mj-ea"/>
                <a:cs typeface="B Yagut" panose="00000400000000000000" pitchFamily="2" charset="-78"/>
              </a:rPr>
              <a:t> </a:t>
            </a:r>
            <a:r>
              <a:rPr lang="fa-IR" sz="3600" dirty="0">
                <a:latin typeface="+mj-lt"/>
                <a:ea typeface="+mj-ea"/>
                <a:cs typeface="B Yagut" panose="00000400000000000000" pitchFamily="2" charset="-78"/>
              </a:rPr>
              <a:t>2- </a:t>
            </a:r>
            <a:r>
              <a:rPr lang="ar-SA" sz="3600" dirty="0">
                <a:latin typeface="+mj-lt"/>
                <a:ea typeface="+mj-ea"/>
                <a:cs typeface="B Yagut" panose="00000400000000000000" pitchFamily="2" charset="-78"/>
              </a:rPr>
              <a:t>ﺗﻨﻈﻴﻢ ﺗﺎرﻳﺦ و ﺳﺎﻋﺖ ﺳﻴﺴﺘﻢ (</a:t>
            </a:r>
            <a:r>
              <a:rPr lang="en-US" sz="3600" dirty="0">
                <a:latin typeface="+mj-lt"/>
                <a:ea typeface="+mj-ea"/>
                <a:cs typeface="B Yagut" panose="00000400000000000000" pitchFamily="2" charset="-78"/>
              </a:rPr>
              <a:t>Date and Time</a:t>
            </a:r>
            <a:r>
              <a:rPr lang="fa-IR" sz="3600" dirty="0">
                <a:latin typeface="+mj-lt"/>
                <a:ea typeface="+mj-ea"/>
                <a:cs typeface="B Yagut" panose="00000400000000000000" pitchFamily="2" charset="-78"/>
              </a:rPr>
              <a:t>)</a:t>
            </a:r>
            <a:r>
              <a:rPr lang="ar-SA" sz="3600" dirty="0">
                <a:latin typeface="+mj-lt"/>
                <a:ea typeface="+mj-ea"/>
                <a:cs typeface="B Yagut" panose="00000400000000000000" pitchFamily="2" charset="-78"/>
              </a:rPr>
              <a:t> </a:t>
            </a:r>
            <a:endParaRPr lang="en-AU" sz="3600" dirty="0">
              <a:latin typeface="+mj-lt"/>
              <a:ea typeface="+mj-ea"/>
              <a:cs typeface="B Yagut" panose="00000400000000000000" pitchFamily="2" charset="-78"/>
            </a:endParaRPr>
          </a:p>
        </p:txBody>
      </p:sp>
      <p:sp>
        <p:nvSpPr>
          <p:cNvPr id="6" name="Content Placeholder 2"/>
          <p:cNvSpPr txBox="1">
            <a:spLocks/>
          </p:cNvSpPr>
          <p:nvPr/>
        </p:nvSpPr>
        <p:spPr>
          <a:xfrm>
            <a:off x="539640" y="4714401"/>
            <a:ext cx="7711993" cy="295232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rtl="1">
              <a:buFont typeface="Arial" panose="020B0604020202020204" pitchFamily="34" charset="0"/>
              <a:buNone/>
            </a:pPr>
            <a:r>
              <a:rPr lang="fa-IR" sz="2400" dirty="0" smtClean="0">
                <a:cs typeface="B Yagut" panose="00000400000000000000" pitchFamily="2" charset="-78"/>
              </a:rPr>
              <a:t>  </a:t>
            </a: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2671" y="5176899"/>
            <a:ext cx="1781175" cy="419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2570509" y="5852011"/>
            <a:ext cx="2609112" cy="338554"/>
          </a:xfrm>
          <a:prstGeom prst="rect">
            <a:avLst/>
          </a:prstGeom>
        </p:spPr>
        <p:txBody>
          <a:bodyPr wrap="none">
            <a:spAutoFit/>
          </a:bodyPr>
          <a:lstStyle/>
          <a:p>
            <a:pPr algn="r" rtl="1"/>
            <a:r>
              <a:rPr lang="ar-SA" sz="1600" b="1" dirty="0" smtClean="0">
                <a:cs typeface="B Yagut" panose="00000400000000000000" pitchFamily="2" charset="-78"/>
              </a:rPr>
              <a:t>ﺷﻜﻞ ‏</a:t>
            </a:r>
            <a:r>
              <a:rPr lang="fa-IR" sz="1600" b="1" smtClean="0">
                <a:cs typeface="B Yagut" panose="00000400000000000000" pitchFamily="2" charset="-78"/>
              </a:rPr>
              <a:t>5</a:t>
            </a:r>
            <a:r>
              <a:rPr lang="ar-SA" sz="1600" b="1" smtClean="0">
                <a:cs typeface="B Yagut" panose="00000400000000000000" pitchFamily="2" charset="-78"/>
              </a:rPr>
              <a:t> </a:t>
            </a:r>
            <a:r>
              <a:rPr lang="fa-IR" sz="1600" b="1" dirty="0" smtClean="0">
                <a:cs typeface="B Yagut" panose="00000400000000000000" pitchFamily="2" charset="-78"/>
              </a:rPr>
              <a:t>- 3</a:t>
            </a:r>
            <a:r>
              <a:rPr lang="ar-SA" sz="1600" b="1" dirty="0" smtClean="0">
                <a:cs typeface="B Yagut" panose="00000400000000000000" pitchFamily="2" charset="-78"/>
              </a:rPr>
              <a:t> </a:t>
            </a:r>
            <a:r>
              <a:rPr lang="fa-IR" sz="1600" b="1" dirty="0" smtClean="0">
                <a:cs typeface="B Yagut" panose="00000400000000000000" pitchFamily="2" charset="-78"/>
              </a:rPr>
              <a:t>آیکن </a:t>
            </a:r>
            <a:r>
              <a:rPr lang="en-US" sz="1600" b="1" dirty="0" smtClean="0">
                <a:cs typeface="B Yagut" panose="00000400000000000000" pitchFamily="2" charset="-78"/>
              </a:rPr>
              <a:t>Date and time</a:t>
            </a:r>
            <a:r>
              <a:rPr lang="ar-SA" sz="1600" b="1" dirty="0" smtClean="0">
                <a:cs typeface="B Yagut" panose="00000400000000000000" pitchFamily="2" charset="-78"/>
              </a:rPr>
              <a:t> </a:t>
            </a:r>
            <a:endParaRPr lang="en-AU" sz="1600" b="1" dirty="0">
              <a:cs typeface="B Yagut" panose="00000400000000000000" pitchFamily="2" charset="-78"/>
            </a:endParaRPr>
          </a:p>
        </p:txBody>
      </p:sp>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4714401"/>
            <a:ext cx="349132" cy="280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8344" y="4714401"/>
            <a:ext cx="338158" cy="280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2467648"/>
      </p:ext>
    </p:extLst>
  </p:cSld>
  <p:clrMapOvr>
    <a:masterClrMapping/>
  </p:clrMapOvr>
  <mc:AlternateContent xmlns:mc="http://schemas.openxmlformats.org/markup-compatibility/2006" xmlns:p14="http://schemas.microsoft.com/office/powerpoint/2010/main">
    <mc:Choice Requires="p14">
      <p:transition spd="slow" p14:dur="2000" advTm="21072"/>
    </mc:Choice>
    <mc:Fallback xmlns="">
      <p:transition spd="slow" advTm="21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65" t="1698" r="2061" b="-4615"/>
          <a:stretch/>
        </p:blipFill>
        <p:spPr bwMode="auto">
          <a:xfrm>
            <a:off x="467544" y="2933682"/>
            <a:ext cx="3744416" cy="3140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880269" y="6175878"/>
            <a:ext cx="2677556" cy="5190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rtl="1"/>
            <a:r>
              <a:rPr lang="ar-SA" sz="1600" b="1" dirty="0">
                <a:cs typeface="B Yagut" panose="00000400000000000000" pitchFamily="2" charset="-78"/>
              </a:rPr>
              <a:t>ﺷﻜﻞ </a:t>
            </a:r>
            <a:r>
              <a:rPr lang="ar-SA" sz="1600" b="1" dirty="0" smtClean="0">
                <a:cs typeface="B Yagut" panose="00000400000000000000" pitchFamily="2" charset="-78"/>
              </a:rPr>
              <a:t>‏</a:t>
            </a:r>
            <a:r>
              <a:rPr lang="fa-IR" sz="1600" b="1" dirty="0" smtClean="0">
                <a:cs typeface="B Yagut" panose="00000400000000000000" pitchFamily="2" charset="-78"/>
              </a:rPr>
              <a:t>5-4</a:t>
            </a:r>
            <a:r>
              <a:rPr lang="ar-SA" sz="1600" b="1" dirty="0" smtClean="0">
                <a:cs typeface="B Yagut" panose="00000400000000000000" pitchFamily="2" charset="-78"/>
              </a:rPr>
              <a:t> </a:t>
            </a:r>
            <a:r>
              <a:rPr lang="fa-IR" sz="1600" b="1" dirty="0" smtClean="0">
                <a:cs typeface="B Yagut" panose="00000400000000000000" pitchFamily="2" charset="-78"/>
              </a:rPr>
              <a:t>-</a:t>
            </a:r>
            <a:r>
              <a:rPr lang="ar-SA" sz="1600" b="1" dirty="0" smtClean="0">
                <a:cs typeface="B Yagut" panose="00000400000000000000" pitchFamily="2" charset="-78"/>
              </a:rPr>
              <a:t> </a:t>
            </a:r>
            <a:r>
              <a:rPr lang="fa-IR" sz="1600" b="1" dirty="0" smtClean="0">
                <a:cs typeface="B Yagut" panose="00000400000000000000" pitchFamily="2" charset="-78"/>
              </a:rPr>
              <a:t>کادر </a:t>
            </a:r>
            <a:r>
              <a:rPr lang="en-US" sz="1600" b="1" dirty="0">
                <a:cs typeface="B Yagut" panose="00000400000000000000" pitchFamily="2" charset="-78"/>
              </a:rPr>
              <a:t>Date and Time</a:t>
            </a:r>
            <a:endParaRPr lang="en-AU" sz="1600" b="1" dirty="0">
              <a:cs typeface="B Yagut" panose="00000400000000000000" pitchFamily="2" charset="-78"/>
            </a:endParaRPr>
          </a:p>
        </p:txBody>
      </p:sp>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324" r="1828"/>
          <a:stretch/>
        </p:blipFill>
        <p:spPr bwMode="auto">
          <a:xfrm>
            <a:off x="4826575" y="2933683"/>
            <a:ext cx="3312368" cy="3220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4809018" y="6232849"/>
            <a:ext cx="3403754" cy="39201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rtl="1"/>
            <a:r>
              <a:rPr lang="ar-SA" sz="1600" b="1" dirty="0" smtClean="0">
                <a:cs typeface="B Yagut" panose="00000400000000000000" pitchFamily="2" charset="-78"/>
              </a:rPr>
              <a:t>ﺷﻜﻞ</a:t>
            </a:r>
            <a:r>
              <a:rPr lang="fa-IR" sz="1600" b="1" dirty="0" smtClean="0">
                <a:cs typeface="B Yagut" panose="00000400000000000000" pitchFamily="2" charset="-78"/>
              </a:rPr>
              <a:t>5-5</a:t>
            </a:r>
            <a:r>
              <a:rPr lang="ar-SA" sz="1600" b="1" dirty="0" smtClean="0">
                <a:cs typeface="B Yagut" panose="00000400000000000000" pitchFamily="2" charset="-78"/>
              </a:rPr>
              <a:t> </a:t>
            </a:r>
            <a:r>
              <a:rPr lang="fa-IR" sz="1600" b="1" dirty="0" smtClean="0">
                <a:cs typeface="B Yagut" panose="00000400000000000000" pitchFamily="2" charset="-78"/>
              </a:rPr>
              <a:t>-</a:t>
            </a:r>
            <a:r>
              <a:rPr lang="ar-SA" sz="1600" b="1" dirty="0" smtClean="0">
                <a:cs typeface="B Yagut" panose="00000400000000000000" pitchFamily="2" charset="-78"/>
              </a:rPr>
              <a:t>ﺗﻐﻴﻴﺮ </a:t>
            </a:r>
            <a:r>
              <a:rPr lang="ar-SA" sz="1600" b="1" dirty="0">
                <a:cs typeface="B Yagut" panose="00000400000000000000" pitchFamily="2" charset="-78"/>
              </a:rPr>
              <a:t>ﺗﺎرﻳﺦ و ﺳﺎﻋﺖ ﺳﻴﺴﺘﻢ</a:t>
            </a:r>
            <a:endParaRPr lang="en-AU" sz="1600" b="1" dirty="0">
              <a:cs typeface="B Yagut" panose="00000400000000000000" pitchFamily="2" charset="-78"/>
            </a:endParaRPr>
          </a:p>
        </p:txBody>
      </p:sp>
      <p:sp>
        <p:nvSpPr>
          <p:cNvPr id="2" name="Rectangle 1"/>
          <p:cNvSpPr/>
          <p:nvPr/>
        </p:nvSpPr>
        <p:spPr>
          <a:xfrm>
            <a:off x="467544" y="692696"/>
            <a:ext cx="7995387" cy="1631216"/>
          </a:xfrm>
          <a:prstGeom prst="rect">
            <a:avLst/>
          </a:prstGeom>
        </p:spPr>
        <p:txBody>
          <a:bodyPr wrap="square">
            <a:spAutoFit/>
          </a:bodyPr>
          <a:lstStyle/>
          <a:p>
            <a:pPr algn="just" rtl="1">
              <a:buFont typeface="Wingdings" pitchFamily="2" charset="2"/>
              <a:buChar char="ü"/>
            </a:pPr>
            <a:r>
              <a:rPr lang="ar-SA" sz="2500" dirty="0">
                <a:cs typeface="B Yagut" panose="00000400000000000000" pitchFamily="2" charset="-78"/>
              </a:rPr>
              <a:t>در ﻗﺴﻤﺖ </a:t>
            </a:r>
            <a:r>
              <a:rPr lang="en-US" sz="2500" dirty="0">
                <a:cs typeface="B Yagut" panose="00000400000000000000" pitchFamily="2" charset="-78"/>
              </a:rPr>
              <a:t>Time</a:t>
            </a:r>
            <a:r>
              <a:rPr lang="ar-SA" sz="2500" dirty="0">
                <a:cs typeface="B Yagut" panose="00000400000000000000" pitchFamily="2" charset="-78"/>
              </a:rPr>
              <a:t> ﻣﻲ ﺗﻮاﻧﻴﺪ ﺑﺎ ﺗﺎﻳﭗ ﻣﻘﺪاري ﺟﺪﻳﺪ، ﺳﺎﻋﺖ ﺳﻴﺴﺘﻢ را</a:t>
            </a:r>
            <a:r>
              <a:rPr lang="en-AU" sz="2500" dirty="0">
                <a:cs typeface="B Yagut" panose="00000400000000000000" pitchFamily="2" charset="-78"/>
              </a:rPr>
              <a:t> </a:t>
            </a:r>
            <a:r>
              <a:rPr lang="ar-SA" sz="2500" dirty="0">
                <a:cs typeface="B Yagut" panose="00000400000000000000" pitchFamily="2" charset="-78"/>
              </a:rPr>
              <a:t>ﺗﻐﻴﻴﺮ دﻫﻴﺪ ﻳﺎ اﺑﺘﺪا ﺳﺎﻋﺖ، دﻗﻴﻘﻪ ﻳﺎ ﺛﺎﻧﻴﻪ را اﻧﺘﺨﺎب ﻛﺮده و ﺑﺮاي ﺟﻠﻮ و ﻋﻘﺐ ﺑﺮدن آن ﻫﺎ، روي </a:t>
            </a:r>
            <a:r>
              <a:rPr lang="fa-IR" sz="2500" dirty="0">
                <a:cs typeface="B Yagut" panose="00000400000000000000" pitchFamily="2" charset="-78"/>
              </a:rPr>
              <a:t>   </a:t>
            </a:r>
            <a:r>
              <a:rPr lang="ar-SA" sz="2500" dirty="0">
                <a:cs typeface="B Yagut" panose="00000400000000000000" pitchFamily="2" charset="-78"/>
              </a:rPr>
              <a:t> ﻛﻨﺎر ﻛﺎدر ﺳﺎﻋﺖ</a:t>
            </a:r>
            <a:r>
              <a:rPr lang="en-US" sz="2500" dirty="0">
                <a:cs typeface="B Yagut" panose="00000400000000000000" pitchFamily="2" charset="-78"/>
              </a:rPr>
              <a:t> </a:t>
            </a:r>
            <a:r>
              <a:rPr lang="ar-SA" sz="2500" dirty="0">
                <a:cs typeface="B Yagut" panose="00000400000000000000" pitchFamily="2" charset="-78"/>
              </a:rPr>
              <a:t>ﻛﻠﻴﻚ ﻛﻨﻴﺪ. ﻋﻼﻣﺖ </a:t>
            </a:r>
            <a:r>
              <a:rPr lang="en-US" sz="2500" dirty="0">
                <a:cs typeface="B Yagut" panose="00000400000000000000" pitchFamily="2" charset="-78"/>
              </a:rPr>
              <a:t>AM</a:t>
            </a:r>
            <a:r>
              <a:rPr lang="ar-SA" sz="2500" dirty="0">
                <a:cs typeface="B Yagut" panose="00000400000000000000" pitchFamily="2" charset="-78"/>
              </a:rPr>
              <a:t> در ﻛﻨﺎر ﺳﺎﻋﺖ ﺑﻪ ﻣﻌﻨﻲ ﻗﺒﻞ از ﻇﻬﺮ و </a:t>
            </a:r>
            <a:r>
              <a:rPr lang="en-US" sz="2500" dirty="0">
                <a:cs typeface="B Yagut" panose="00000400000000000000" pitchFamily="2" charset="-78"/>
              </a:rPr>
              <a:t>PM</a:t>
            </a:r>
            <a:r>
              <a:rPr lang="ar-SA" sz="2500" dirty="0">
                <a:cs typeface="B Yagut" panose="00000400000000000000" pitchFamily="2" charset="-78"/>
              </a:rPr>
              <a:t> ﺑﻴﺎﻧﮕﺮ ﺑﻌﺪ از </a:t>
            </a:r>
            <a:r>
              <a:rPr lang="ar-SA" sz="2500" dirty="0" smtClean="0">
                <a:cs typeface="B Yagut" panose="00000400000000000000" pitchFamily="2" charset="-78"/>
              </a:rPr>
              <a:t>ﻇﻬﺮﻣﻲ </a:t>
            </a:r>
            <a:r>
              <a:rPr lang="ar-SA" sz="2500" dirty="0">
                <a:cs typeface="B Yagut" panose="00000400000000000000" pitchFamily="2" charset="-78"/>
              </a:rPr>
              <a:t>ﺑﺎﺷﺪ.</a:t>
            </a:r>
            <a:endParaRPr lang="en-AU" sz="2500" dirty="0">
              <a:cs typeface="B Yagut" panose="00000400000000000000" pitchFamily="2" charset="-78"/>
            </a:endParaRPr>
          </a:p>
        </p:txBody>
      </p:sp>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5781" y="1517656"/>
            <a:ext cx="268411" cy="366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1928583"/>
      </p:ext>
    </p:extLst>
  </p:cSld>
  <p:clrMapOvr>
    <a:masterClrMapping/>
  </p:clrMapOvr>
  <mc:AlternateContent xmlns:mc="http://schemas.openxmlformats.org/markup-compatibility/2006" xmlns:p14="http://schemas.microsoft.com/office/powerpoint/2010/main">
    <mc:Choice Requires="p14">
      <p:transition spd="slow" p14:dur="2000" advTm="55223"/>
    </mc:Choice>
    <mc:Fallback xmlns="">
      <p:transition spd="slow" advTm="55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مازندران</_x062f__x0627__x0646__x0634__x06af__x0627__x0647_>
    <_x0646__x0648__x0639__x0020__x062d__x06cc__x0637__x0647_ xmlns="12fdc5dc-769e-4543-b10d-fbea3dac4417">کار با کامپیوتر و اينترنت؛ آشنايي با نرم‌افزارهاي نظام شبكه</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5NN7CDR5NKU2-831-364</_dlc_DocId>
    <_dlc_DocIdUrl xmlns="1047730d-92e1-4018-9084-d932fd3a7f58">
      <Url>http://www.health.gov.ir/hnd/_layouts/DocIdRedir.aspx?ID=5NN7CDR5NKU2-831-364</Url>
      <Description>5NN7CDR5NKU2-831-364</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042527-57A7-41FE-8DA8-7C1489B53368}">
  <ds:schemaRefs>
    <ds:schemaRef ds:uri="http://schemas.microsoft.com/sharepoint/events"/>
  </ds:schemaRefs>
</ds:datastoreItem>
</file>

<file path=customXml/itemProps2.xml><?xml version="1.0" encoding="utf-8"?>
<ds:datastoreItem xmlns:ds="http://schemas.openxmlformats.org/officeDocument/2006/customXml" ds:itemID="{AB9A8EDC-405D-4561-A4CB-796E1ACA78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0EDCB7-F8B9-4899-9D0F-2A96C8509F7A}">
  <ds:schemaRefs>
    <ds:schemaRef ds:uri="http://www.w3.org/XML/1998/namespace"/>
    <ds:schemaRef ds:uri="http://purl.org/dc/elements/1.1/"/>
    <ds:schemaRef ds:uri="http://purl.org/dc/terms/"/>
    <ds:schemaRef ds:uri="12fdc5dc-769e-4543-b10d-fbea3dac4417"/>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1047730d-92e1-4018-9084-d932fd3a7f58"/>
  </ds:schemaRefs>
</ds:datastoreItem>
</file>

<file path=customXml/itemProps4.xml><?xml version="1.0" encoding="utf-8"?>
<ds:datastoreItem xmlns:ds="http://schemas.openxmlformats.org/officeDocument/2006/customXml" ds:itemID="{3875A5F2-1A9C-465F-926C-F3484234F4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2969</TotalTime>
  <Words>4081</Words>
  <Application>Microsoft Office PowerPoint</Application>
  <PresentationFormat>On-screen Show (4:3)</PresentationFormat>
  <Paragraphs>425</Paragraphs>
  <Slides>55</Slides>
  <Notes>8</Notes>
  <HiddenSlides>0</HiddenSlides>
  <MMClips>53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B Yagut</vt:lpstr>
      <vt:lpstr>Calibri</vt:lpstr>
      <vt:lpstr>Times New Roman</vt:lpstr>
      <vt:lpstr>Wingdings</vt:lpstr>
      <vt:lpstr>Office Theme</vt:lpstr>
      <vt:lpstr>ﻓﺼﻞپنجم:    ﺗﻮاﻧﺎﻳﻲ ﺳﻔﺎرﺷﻲ ﻛﺮدن وﻳﻨﺪوز </vt:lpstr>
      <vt:lpstr>مشخصات سند</vt:lpstr>
      <vt:lpstr>PowerPoint Presentation</vt:lpstr>
      <vt:lpstr>فهرست </vt:lpstr>
      <vt:lpstr>PowerPoint Presentation</vt:lpstr>
      <vt:lpstr>PowerPoint Presentation</vt:lpstr>
      <vt:lpstr>PowerPoint Presentation</vt:lpstr>
      <vt:lpstr>PowerPoint Presentation</vt:lpstr>
      <vt:lpstr>PowerPoint Presentation</vt:lpstr>
      <vt:lpstr>اﻧﺘﺨﺎب ﻧﺎﺣﻴﻪ  زﻣﺎﻧﻲ  (Time Zone)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تنظیماتKeyboard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منابع</vt:lpstr>
      <vt:lpstr>لطفا نظرات و پیشنهادات خود پیرامون این بسته آموزشی را  به این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 با کامپیوتر –آموزش کامل WINDOWS</dc:title>
  <dc:creator>MSI</dc:creator>
  <cp:lastModifiedBy>saberi</cp:lastModifiedBy>
  <cp:revision>383</cp:revision>
  <dcterms:created xsi:type="dcterms:W3CDTF">2020-04-23T13:24:25Z</dcterms:created>
  <dcterms:modified xsi:type="dcterms:W3CDTF">2021-05-19T09:46:23Z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db44b7b7-902b-4687-a304-9e917cd60840</vt:lpwstr>
  </property>
</Properties>
</file>